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0" r:id="rId4"/>
    <p:sldId id="285" r:id="rId5"/>
    <p:sldId id="286" r:id="rId6"/>
    <p:sldId id="287" r:id="rId7"/>
    <p:sldId id="288" r:id="rId8"/>
    <p:sldId id="289" r:id="rId9"/>
    <p:sldId id="290" r:id="rId10"/>
    <p:sldId id="284" r:id="rId11"/>
    <p:sldId id="281" r:id="rId12"/>
    <p:sldId id="282" r:id="rId13"/>
    <p:sldId id="283" r:id="rId14"/>
    <p:sldId id="291" r:id="rId15"/>
  </p:sldIdLst>
  <p:sldSz cx="9144000" cy="6858000" type="screen4x3"/>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Grid="0">
      <p:cViewPr varScale="1">
        <p:scale>
          <a:sx n="110" d="100"/>
          <a:sy n="110" d="100"/>
        </p:scale>
        <p:origin x="16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395640" y="170064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26" name="PlaceHolder 3"/>
          <p:cNvSpPr>
            <a:spLocks noGrp="1"/>
          </p:cNvSpPr>
          <p:nvPr>
            <p:ph type="body"/>
          </p:nvPr>
        </p:nvSpPr>
        <p:spPr>
          <a:xfrm>
            <a:off x="395640" y="407016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29"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30" name="PlaceHolder 4"/>
          <p:cNvSpPr>
            <a:spLocks noGrp="1"/>
          </p:cNvSpPr>
          <p:nvPr>
            <p:ph type="body"/>
          </p:nvPr>
        </p:nvSpPr>
        <p:spPr>
          <a:xfrm>
            <a:off x="467568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31" name="PlaceHolder 5"/>
          <p:cNvSpPr>
            <a:spLocks noGrp="1"/>
          </p:cNvSpPr>
          <p:nvPr>
            <p:ph type="body"/>
          </p:nvPr>
        </p:nvSpPr>
        <p:spPr>
          <a:xfrm>
            <a:off x="39564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34" name="PlaceHolder 3"/>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pic>
        <p:nvPicPr>
          <p:cNvPr id="35" name="Obraz 34"/>
          <p:cNvPicPr/>
          <p:nvPr/>
        </p:nvPicPr>
        <p:blipFill>
          <a:blip r:embed="rId2"/>
          <a:stretch/>
        </p:blipFill>
        <p:spPr>
          <a:xfrm>
            <a:off x="1728000" y="1700640"/>
            <a:ext cx="5688000" cy="4536000"/>
          </a:xfrm>
          <a:prstGeom prst="rect">
            <a:avLst/>
          </a:prstGeom>
          <a:ln>
            <a:noFill/>
          </a:ln>
        </p:spPr>
      </p:pic>
      <p:pic>
        <p:nvPicPr>
          <p:cNvPr id="36" name="Obraz 35"/>
          <p:cNvPicPr/>
          <p:nvPr/>
        </p:nvPicPr>
        <p:blipFill>
          <a:blip r:embed="rId2"/>
          <a:stretch/>
        </p:blipFill>
        <p:spPr>
          <a:xfrm>
            <a:off x="1728000" y="1700640"/>
            <a:ext cx="5688000" cy="453600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41" name="PlaceHolder 2"/>
          <p:cNvSpPr>
            <a:spLocks noGrp="1"/>
          </p:cNvSpPr>
          <p:nvPr>
            <p:ph type="subTitle"/>
          </p:nvPr>
        </p:nvSpPr>
        <p:spPr>
          <a:xfrm>
            <a:off x="395640" y="1700640"/>
            <a:ext cx="8352720" cy="4536000"/>
          </a:xfrm>
          <a:prstGeom prst="rect">
            <a:avLst/>
          </a:prstGeom>
        </p:spPr>
        <p:txBody>
          <a:bodyPr lIns="0" tIns="0" rIns="0" bIns="0" anchor="ctr"/>
          <a:lstStyle/>
          <a:p>
            <a:pPr algn="ctr"/>
            <a:endParaRPr lang="pl-PL"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39564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46" name="PlaceHolder 3"/>
          <p:cNvSpPr>
            <a:spLocks noGrp="1"/>
          </p:cNvSpPr>
          <p:nvPr>
            <p:ph type="body"/>
          </p:nvPr>
        </p:nvSpPr>
        <p:spPr>
          <a:xfrm>
            <a:off x="467568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2988000" y="404640"/>
            <a:ext cx="5698440" cy="4695480"/>
          </a:xfrm>
          <a:prstGeom prst="rect">
            <a:avLst/>
          </a:prstGeom>
        </p:spPr>
        <p:txBody>
          <a:bodyPr lIns="0" tIns="0" rIns="0" bIns="0" anchor="ctr"/>
          <a:lstStyle/>
          <a:p>
            <a:pPr algn="ctr"/>
            <a:endParaRPr lang="pl-PL"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50"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51" name="PlaceHolder 3"/>
          <p:cNvSpPr>
            <a:spLocks noGrp="1"/>
          </p:cNvSpPr>
          <p:nvPr>
            <p:ph type="body"/>
          </p:nvPr>
        </p:nvSpPr>
        <p:spPr>
          <a:xfrm>
            <a:off x="39564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52" name="PlaceHolder 4"/>
          <p:cNvSpPr>
            <a:spLocks noGrp="1"/>
          </p:cNvSpPr>
          <p:nvPr>
            <p:ph type="body"/>
          </p:nvPr>
        </p:nvSpPr>
        <p:spPr>
          <a:xfrm>
            <a:off x="467568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395640" y="1700640"/>
            <a:ext cx="8352720" cy="4536000"/>
          </a:xfrm>
          <a:prstGeom prst="rect">
            <a:avLst/>
          </a:prstGeom>
        </p:spPr>
        <p:txBody>
          <a:bodyPr lIns="0" tIns="0" rIns="0" bIns="0" anchor="ctr"/>
          <a:lstStyle/>
          <a:p>
            <a:pPr algn="ctr"/>
            <a:endParaRPr lang="pl-PL"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54" name="PlaceHolder 2"/>
          <p:cNvSpPr>
            <a:spLocks noGrp="1"/>
          </p:cNvSpPr>
          <p:nvPr>
            <p:ph type="body"/>
          </p:nvPr>
        </p:nvSpPr>
        <p:spPr>
          <a:xfrm>
            <a:off x="39564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55"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56" name="PlaceHolder 4"/>
          <p:cNvSpPr>
            <a:spLocks noGrp="1"/>
          </p:cNvSpPr>
          <p:nvPr>
            <p:ph type="body"/>
          </p:nvPr>
        </p:nvSpPr>
        <p:spPr>
          <a:xfrm>
            <a:off x="467568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58"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59"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60" name="PlaceHolder 4"/>
          <p:cNvSpPr>
            <a:spLocks noGrp="1"/>
          </p:cNvSpPr>
          <p:nvPr>
            <p:ph type="body"/>
          </p:nvPr>
        </p:nvSpPr>
        <p:spPr>
          <a:xfrm>
            <a:off x="395640" y="407016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62" name="PlaceHolder 2"/>
          <p:cNvSpPr>
            <a:spLocks noGrp="1"/>
          </p:cNvSpPr>
          <p:nvPr>
            <p:ph type="body"/>
          </p:nvPr>
        </p:nvSpPr>
        <p:spPr>
          <a:xfrm>
            <a:off x="395640" y="170064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63" name="PlaceHolder 3"/>
          <p:cNvSpPr>
            <a:spLocks noGrp="1"/>
          </p:cNvSpPr>
          <p:nvPr>
            <p:ph type="body"/>
          </p:nvPr>
        </p:nvSpPr>
        <p:spPr>
          <a:xfrm>
            <a:off x="395640" y="407016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65"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66"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67" name="PlaceHolder 4"/>
          <p:cNvSpPr>
            <a:spLocks noGrp="1"/>
          </p:cNvSpPr>
          <p:nvPr>
            <p:ph type="body"/>
          </p:nvPr>
        </p:nvSpPr>
        <p:spPr>
          <a:xfrm>
            <a:off x="467568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68" name="PlaceHolder 5"/>
          <p:cNvSpPr>
            <a:spLocks noGrp="1"/>
          </p:cNvSpPr>
          <p:nvPr>
            <p:ph type="body"/>
          </p:nvPr>
        </p:nvSpPr>
        <p:spPr>
          <a:xfrm>
            <a:off x="39564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70" name="PlaceHolder 2"/>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71" name="PlaceHolder 3"/>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pic>
        <p:nvPicPr>
          <p:cNvPr id="72" name="Obraz 71"/>
          <p:cNvPicPr/>
          <p:nvPr/>
        </p:nvPicPr>
        <p:blipFill>
          <a:blip r:embed="rId2"/>
          <a:stretch/>
        </p:blipFill>
        <p:spPr>
          <a:xfrm>
            <a:off x="1728000" y="1700640"/>
            <a:ext cx="5688000" cy="4536000"/>
          </a:xfrm>
          <a:prstGeom prst="rect">
            <a:avLst/>
          </a:prstGeom>
          <a:ln>
            <a:noFill/>
          </a:ln>
        </p:spPr>
      </p:pic>
      <p:pic>
        <p:nvPicPr>
          <p:cNvPr id="73" name="Obraz 72"/>
          <p:cNvPicPr/>
          <p:nvPr/>
        </p:nvPicPr>
        <p:blipFill>
          <a:blip r:embed="rId2"/>
          <a:stretch/>
        </p:blipFill>
        <p:spPr>
          <a:xfrm>
            <a:off x="1728000" y="1700640"/>
            <a:ext cx="5688000" cy="453600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395640" y="1700640"/>
            <a:ext cx="83527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39564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9" name="PlaceHolder 3"/>
          <p:cNvSpPr>
            <a:spLocks noGrp="1"/>
          </p:cNvSpPr>
          <p:nvPr>
            <p:ph type="body"/>
          </p:nvPr>
        </p:nvSpPr>
        <p:spPr>
          <a:xfrm>
            <a:off x="467568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2988000" y="404640"/>
            <a:ext cx="5698440" cy="4695480"/>
          </a:xfrm>
          <a:prstGeom prst="rect">
            <a:avLst/>
          </a:prstGeom>
        </p:spPr>
        <p:txBody>
          <a:bodyPr lIns="0" tIns="0" rIns="0" bIns="0" anchor="ctr"/>
          <a:lstStyle/>
          <a:p>
            <a:pPr algn="ctr"/>
            <a:endParaRPr lang="pl-PL"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14" name="PlaceHolder 3"/>
          <p:cNvSpPr>
            <a:spLocks noGrp="1"/>
          </p:cNvSpPr>
          <p:nvPr>
            <p:ph type="body"/>
          </p:nvPr>
        </p:nvSpPr>
        <p:spPr>
          <a:xfrm>
            <a:off x="39564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15" name="PlaceHolder 4"/>
          <p:cNvSpPr>
            <a:spLocks noGrp="1"/>
          </p:cNvSpPr>
          <p:nvPr>
            <p:ph type="body"/>
          </p:nvPr>
        </p:nvSpPr>
        <p:spPr>
          <a:xfrm>
            <a:off x="467568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395640" y="1700640"/>
            <a:ext cx="4075920" cy="45360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18"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19" name="PlaceHolder 4"/>
          <p:cNvSpPr>
            <a:spLocks noGrp="1"/>
          </p:cNvSpPr>
          <p:nvPr>
            <p:ph type="body"/>
          </p:nvPr>
        </p:nvSpPr>
        <p:spPr>
          <a:xfrm>
            <a:off x="4675680" y="407016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2988000" y="404640"/>
            <a:ext cx="5698440" cy="1012680"/>
          </a:xfrm>
          <a:prstGeom prst="rect">
            <a:avLst/>
          </a:prstGeom>
        </p:spPr>
        <p:txBody>
          <a:bodyPr lIns="0" tIns="0" rIns="0" bIns="0" anchor="ctr"/>
          <a:lstStyle/>
          <a:p>
            <a:endParaRPr lang="pl-PL"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39564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22" name="PlaceHolder 3"/>
          <p:cNvSpPr>
            <a:spLocks noGrp="1"/>
          </p:cNvSpPr>
          <p:nvPr>
            <p:ph type="body"/>
          </p:nvPr>
        </p:nvSpPr>
        <p:spPr>
          <a:xfrm>
            <a:off x="4675680" y="1700640"/>
            <a:ext cx="40759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
        <p:nvSpPr>
          <p:cNvPr id="23" name="PlaceHolder 4"/>
          <p:cNvSpPr>
            <a:spLocks noGrp="1"/>
          </p:cNvSpPr>
          <p:nvPr>
            <p:ph type="body"/>
          </p:nvPr>
        </p:nvSpPr>
        <p:spPr>
          <a:xfrm>
            <a:off x="395640" y="4070160"/>
            <a:ext cx="8352720" cy="2163600"/>
          </a:xfrm>
          <a:prstGeom prst="rect">
            <a:avLst/>
          </a:prstGeom>
        </p:spPr>
        <p:txBody>
          <a:bodyPr lIns="0" tIns="0" rIns="0" bIns="0"/>
          <a:lstStyle/>
          <a:p>
            <a:endParaRPr lang="pl-PL" sz="32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Obraz 3"/>
          <p:cNvPicPr/>
          <p:nvPr/>
        </p:nvPicPr>
        <p:blipFill>
          <a:blip r:embed="rId14"/>
          <a:stretch/>
        </p:blipFill>
        <p:spPr>
          <a:xfrm>
            <a:off x="0" y="0"/>
            <a:ext cx="9143640" cy="6857640"/>
          </a:xfrm>
          <a:prstGeom prst="rect">
            <a:avLst/>
          </a:prstGeom>
          <a:ln>
            <a:noFill/>
          </a:ln>
        </p:spPr>
      </p:pic>
      <p:sp>
        <p:nvSpPr>
          <p:cNvPr id="4" name="PlaceHolder 1"/>
          <p:cNvSpPr>
            <a:spLocks noGrp="1"/>
          </p:cNvSpPr>
          <p:nvPr>
            <p:ph type="title"/>
          </p:nvPr>
        </p:nvSpPr>
        <p:spPr>
          <a:xfrm>
            <a:off x="2988000" y="1772640"/>
            <a:ext cx="5688360" cy="938160"/>
          </a:xfrm>
          <a:prstGeom prst="rect">
            <a:avLst/>
          </a:prstGeom>
        </p:spPr>
        <p:txBody>
          <a:bodyPr lIns="90000" tIns="45000" rIns="90000" bIns="45000"/>
          <a:lstStyle/>
          <a:p>
            <a:pPr>
              <a:lnSpc>
                <a:spcPct val="100000"/>
              </a:lnSpc>
            </a:pPr>
            <a:r>
              <a:rPr lang="pl-PL" sz="2400" b="0" strike="noStrike" spc="-1">
                <a:solidFill>
                  <a:srgbClr val="002D69"/>
                </a:solidFill>
                <a:uFill>
                  <a:solidFill>
                    <a:srgbClr val="FFFFFF"/>
                  </a:solidFill>
                </a:uFill>
                <a:latin typeface="Arial"/>
              </a:rPr>
              <a:t>Kliknij, aby edytować styl</a:t>
            </a:r>
            <a:endParaRPr lang="pl-PL" sz="4400" b="0" strike="noStrike" spc="-1">
              <a:solidFill>
                <a:srgbClr val="000000"/>
              </a:solidFill>
              <a:uFill>
                <a:solidFill>
                  <a:srgbClr val="FFFFFF"/>
                </a:solidFill>
              </a:uFill>
              <a:latin typeface="Arial"/>
            </a:endParaRPr>
          </a:p>
        </p:txBody>
      </p:sp>
      <p:sp>
        <p:nvSpPr>
          <p:cNvPr id="2" name="PlaceHolder 2"/>
          <p:cNvSpPr>
            <a:spLocks noGrp="1"/>
          </p:cNvSpPr>
          <p:nvPr>
            <p:ph type="body"/>
          </p:nvPr>
        </p:nvSpPr>
        <p:spPr>
          <a:xfrm>
            <a:off x="2987640" y="5805360"/>
            <a:ext cx="5832000" cy="431280"/>
          </a:xfrm>
          <a:prstGeom prst="rect">
            <a:avLst/>
          </a:prstGeom>
        </p:spPr>
        <p:txBody>
          <a:bodyPr lIns="90000" tIns="45000" rIns="90000" bIns="45000"/>
          <a:lstStyle/>
          <a:p>
            <a:pPr marL="432000" indent="-324000">
              <a:buClr>
                <a:srgbClr val="000000"/>
              </a:buClr>
              <a:buSzPct val="45000"/>
              <a:buFont typeface="Wingdings" charset="2"/>
              <a:buChar char=""/>
            </a:pPr>
            <a:r>
              <a:rPr lang="pl-PL" sz="2000" b="0" strike="noStrike" spc="-1">
                <a:solidFill>
                  <a:srgbClr val="002D69"/>
                </a:solidFill>
                <a:uFill>
                  <a:solidFill>
                    <a:srgbClr val="FFFFFF"/>
                  </a:solidFill>
                </a:uFill>
                <a:latin typeface="Arial"/>
              </a:rPr>
              <a:t>Click to edit the outline text format</a:t>
            </a:r>
            <a:endParaRPr lang="pl-PL" sz="2000" b="0" strike="noStrike" spc="-1">
              <a:solidFill>
                <a:srgbClr val="000000"/>
              </a:solidFill>
              <a:uFill>
                <a:solidFill>
                  <a:srgbClr val="FFFFFF"/>
                </a:solidFill>
              </a:uFill>
              <a:latin typeface="Arial"/>
            </a:endParaRPr>
          </a:p>
          <a:p>
            <a:pPr marL="864000" lvl="1" indent="-324000">
              <a:buClr>
                <a:srgbClr val="000000"/>
              </a:buClr>
              <a:buSzPct val="75000"/>
              <a:buFont typeface="Symbol" charset="2"/>
              <a:buChar char=""/>
            </a:pPr>
            <a:r>
              <a:rPr lang="pl-PL" sz="2000" b="0" strike="noStrike" spc="-1">
                <a:solidFill>
                  <a:srgbClr val="002D69"/>
                </a:solidFill>
                <a:uFill>
                  <a:solidFill>
                    <a:srgbClr val="FFFFFF"/>
                  </a:solidFill>
                </a:uFill>
                <a:latin typeface="Arial"/>
              </a:rPr>
              <a:t>Second Outline Level</a:t>
            </a:r>
            <a:endParaRPr lang="pl-PL" sz="2000" b="0" strike="noStrike" spc="-1">
              <a:solidFill>
                <a:srgbClr val="000000"/>
              </a:solidFill>
              <a:uFill>
                <a:solidFill>
                  <a:srgbClr val="FFFFFF"/>
                </a:solidFill>
              </a:uFill>
              <a:latin typeface="Arial"/>
            </a:endParaRPr>
          </a:p>
          <a:p>
            <a:pPr marL="1296000" lvl="2" indent="-288000">
              <a:buClr>
                <a:srgbClr val="000000"/>
              </a:buClr>
              <a:buSzPct val="45000"/>
              <a:buFont typeface="Wingdings" charset="2"/>
              <a:buChar char=""/>
            </a:pPr>
            <a:r>
              <a:rPr lang="pl-PL" sz="2000" b="0" strike="noStrike" spc="-1">
                <a:solidFill>
                  <a:srgbClr val="002D69"/>
                </a:solidFill>
                <a:uFill>
                  <a:solidFill>
                    <a:srgbClr val="FFFFFF"/>
                  </a:solidFill>
                </a:uFill>
                <a:latin typeface="Arial"/>
              </a:rPr>
              <a:t>Third Outline Level</a:t>
            </a:r>
            <a:endParaRPr lang="pl-PL" sz="2000" b="0" strike="noStrike" spc="-1">
              <a:solidFill>
                <a:srgbClr val="000000"/>
              </a:solidFill>
              <a:uFill>
                <a:solidFill>
                  <a:srgbClr val="FFFFFF"/>
                </a:solidFill>
              </a:uFill>
              <a:latin typeface="Arial"/>
            </a:endParaRPr>
          </a:p>
          <a:p>
            <a:pPr marL="1728000" lvl="3" indent="-216000">
              <a:buClr>
                <a:srgbClr val="000000"/>
              </a:buClr>
              <a:buSzPct val="75000"/>
              <a:buFont typeface="Symbol" charset="2"/>
              <a:buChar char=""/>
            </a:pPr>
            <a:r>
              <a:rPr lang="pl-PL" sz="2000" b="0" strike="noStrike" spc="-1">
                <a:solidFill>
                  <a:srgbClr val="002D69"/>
                </a:solidFill>
                <a:uFill>
                  <a:solidFill>
                    <a:srgbClr val="FFFFFF"/>
                  </a:solidFill>
                </a:uFill>
                <a:latin typeface="Arial"/>
              </a:rPr>
              <a:t>Fourth Outline Level</a:t>
            </a:r>
            <a:endParaRPr lang="pl-PL" sz="2000" b="0" strike="noStrike" spc="-1">
              <a:solidFill>
                <a:srgbClr val="000000"/>
              </a:solidFill>
              <a:uFill>
                <a:solidFill>
                  <a:srgbClr val="FFFFFF"/>
                </a:solidFill>
              </a:uFill>
              <a:latin typeface="Arial"/>
            </a:endParaRPr>
          </a:p>
          <a:p>
            <a:pPr marL="2160000" lvl="4" indent="-216000">
              <a:buClr>
                <a:srgbClr val="000000"/>
              </a:buClr>
              <a:buSzPct val="45000"/>
              <a:buFont typeface="Wingdings" charset="2"/>
              <a:buChar char=""/>
            </a:pPr>
            <a:r>
              <a:rPr lang="pl-PL" sz="2000" b="0" strike="noStrike" spc="-1">
                <a:solidFill>
                  <a:srgbClr val="002D69"/>
                </a:solidFill>
                <a:uFill>
                  <a:solidFill>
                    <a:srgbClr val="FFFFFF"/>
                  </a:solidFill>
                </a:uFill>
                <a:latin typeface="Arial"/>
              </a:rPr>
              <a:t>Fifth Outline Level</a:t>
            </a:r>
            <a:endParaRPr lang="pl-PL" sz="2000" b="0" strike="noStrike" spc="-1">
              <a:solidFill>
                <a:srgbClr val="000000"/>
              </a:solidFill>
              <a:uFill>
                <a:solidFill>
                  <a:srgbClr val="FFFFFF"/>
                </a:solidFill>
              </a:uFill>
              <a:latin typeface="Arial"/>
            </a:endParaRPr>
          </a:p>
          <a:p>
            <a:pPr marL="2592000" lvl="5" indent="-216000">
              <a:buClr>
                <a:srgbClr val="000000"/>
              </a:buClr>
              <a:buSzPct val="45000"/>
              <a:buFont typeface="Wingdings" charset="2"/>
              <a:buChar char=""/>
            </a:pPr>
            <a:r>
              <a:rPr lang="pl-PL" sz="2000" b="0" strike="noStrike" spc="-1">
                <a:solidFill>
                  <a:srgbClr val="002D69"/>
                </a:solidFill>
                <a:uFill>
                  <a:solidFill>
                    <a:srgbClr val="FFFFFF"/>
                  </a:solidFill>
                </a:uFill>
                <a:latin typeface="Arial"/>
              </a:rPr>
              <a:t>Sixth Outline Level</a:t>
            </a:r>
            <a:endParaRPr lang="pl-PL" sz="2000" b="0" strike="noStrike" spc="-1">
              <a:solidFill>
                <a:srgbClr val="000000"/>
              </a:solidFill>
              <a:uFill>
                <a:solidFill>
                  <a:srgbClr val="FFFFFF"/>
                </a:solidFill>
              </a:uFill>
              <a:latin typeface="Arial"/>
            </a:endParaRPr>
          </a:p>
          <a:p>
            <a:pPr marL="343080" indent="-342720">
              <a:lnSpc>
                <a:spcPct val="100000"/>
              </a:lnSpc>
            </a:pPr>
            <a:r>
              <a:rPr lang="pl-PL" sz="2000" b="0" strike="noStrike" spc="-1">
                <a:solidFill>
                  <a:srgbClr val="002D69"/>
                </a:solidFill>
                <a:uFill>
                  <a:solidFill>
                    <a:srgbClr val="FFFFFF"/>
                  </a:solidFill>
                </a:uFill>
                <a:latin typeface="Arial"/>
              </a:rPr>
              <a:t>Seventh Outline LevelKliknij, aby edytować style wzorca tekstu</a:t>
            </a:r>
            <a:endParaRPr lang="pl-PL" sz="20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7" name="Obraz 3"/>
          <p:cNvPicPr/>
          <p:nvPr/>
        </p:nvPicPr>
        <p:blipFill>
          <a:blip r:embed="rId14"/>
          <a:stretch/>
        </p:blipFill>
        <p:spPr>
          <a:xfrm>
            <a:off x="0" y="0"/>
            <a:ext cx="9143640" cy="6857640"/>
          </a:xfrm>
          <a:prstGeom prst="rect">
            <a:avLst/>
          </a:prstGeom>
          <a:ln>
            <a:noFill/>
          </a:ln>
        </p:spPr>
      </p:pic>
      <p:sp>
        <p:nvSpPr>
          <p:cNvPr id="38" name="PlaceHolder 1"/>
          <p:cNvSpPr>
            <a:spLocks noGrp="1"/>
          </p:cNvSpPr>
          <p:nvPr>
            <p:ph type="body"/>
          </p:nvPr>
        </p:nvSpPr>
        <p:spPr>
          <a:xfrm>
            <a:off x="395640" y="1700640"/>
            <a:ext cx="8352720" cy="4536000"/>
          </a:xfrm>
          <a:prstGeom prst="rect">
            <a:avLst/>
          </a:prstGeom>
        </p:spPr>
        <p:txBody>
          <a:bodyPr lIns="90000" tIns="45000" rIns="90000" bIns="45000"/>
          <a:lstStyle/>
          <a:p>
            <a:pPr marL="432000" indent="-324000">
              <a:buClr>
                <a:srgbClr val="000000"/>
              </a:buClr>
              <a:buSzPct val="45000"/>
              <a:buFont typeface="Wingdings" charset="2"/>
              <a:buChar char=""/>
            </a:pPr>
            <a:r>
              <a:rPr lang="pl-PL" sz="2000" b="0" strike="noStrike" spc="-1">
                <a:solidFill>
                  <a:srgbClr val="002D69"/>
                </a:solidFill>
                <a:uFill>
                  <a:solidFill>
                    <a:srgbClr val="FFFFFF"/>
                  </a:solidFill>
                </a:uFill>
                <a:latin typeface="Arial"/>
              </a:rPr>
              <a:t>Click to edit the outline text format</a:t>
            </a:r>
            <a:endParaRPr lang="pl-PL" sz="2000" b="0" strike="noStrike" spc="-1">
              <a:solidFill>
                <a:srgbClr val="000000"/>
              </a:solidFill>
              <a:uFill>
                <a:solidFill>
                  <a:srgbClr val="FFFFFF"/>
                </a:solidFill>
              </a:uFill>
              <a:latin typeface="Calibri"/>
            </a:endParaRPr>
          </a:p>
          <a:p>
            <a:pPr marL="864000" lvl="1" indent="-324000">
              <a:buClr>
                <a:srgbClr val="000000"/>
              </a:buClr>
              <a:buSzPct val="75000"/>
              <a:buFont typeface="Symbol" charset="2"/>
              <a:buChar char=""/>
            </a:pPr>
            <a:r>
              <a:rPr lang="pl-PL" sz="2000" b="0" strike="noStrike" spc="-1">
                <a:solidFill>
                  <a:srgbClr val="002D69"/>
                </a:solidFill>
                <a:uFill>
                  <a:solidFill>
                    <a:srgbClr val="FFFFFF"/>
                  </a:solidFill>
                </a:uFill>
                <a:latin typeface="Arial"/>
              </a:rPr>
              <a:t>Second Outline Level</a:t>
            </a:r>
            <a:endParaRPr lang="pl-PL" sz="2000" b="0" strike="noStrike" spc="-1">
              <a:solidFill>
                <a:srgbClr val="000000"/>
              </a:solidFill>
              <a:uFill>
                <a:solidFill>
                  <a:srgbClr val="FFFFFF"/>
                </a:solidFill>
              </a:uFill>
              <a:latin typeface="Calibri"/>
            </a:endParaRPr>
          </a:p>
          <a:p>
            <a:pPr marL="1296000" lvl="2" indent="-288000">
              <a:buClr>
                <a:srgbClr val="000000"/>
              </a:buClr>
              <a:buSzPct val="45000"/>
              <a:buFont typeface="Wingdings" charset="2"/>
              <a:buChar char=""/>
            </a:pPr>
            <a:r>
              <a:rPr lang="pl-PL" sz="2000" b="0" strike="noStrike" spc="-1">
                <a:solidFill>
                  <a:srgbClr val="002D69"/>
                </a:solidFill>
                <a:uFill>
                  <a:solidFill>
                    <a:srgbClr val="FFFFFF"/>
                  </a:solidFill>
                </a:uFill>
                <a:latin typeface="Arial"/>
              </a:rPr>
              <a:t>Third Outline Level</a:t>
            </a:r>
            <a:endParaRPr lang="pl-PL" sz="2000" b="0" strike="noStrike" spc="-1">
              <a:solidFill>
                <a:srgbClr val="000000"/>
              </a:solidFill>
              <a:uFill>
                <a:solidFill>
                  <a:srgbClr val="FFFFFF"/>
                </a:solidFill>
              </a:uFill>
              <a:latin typeface="Calibri"/>
            </a:endParaRPr>
          </a:p>
          <a:p>
            <a:pPr marL="1728000" lvl="3" indent="-216000">
              <a:buClr>
                <a:srgbClr val="000000"/>
              </a:buClr>
              <a:buSzPct val="75000"/>
              <a:buFont typeface="Symbol" charset="2"/>
              <a:buChar char=""/>
            </a:pPr>
            <a:r>
              <a:rPr lang="pl-PL" sz="2000" b="0" strike="noStrike" spc="-1">
                <a:solidFill>
                  <a:srgbClr val="002D69"/>
                </a:solidFill>
                <a:uFill>
                  <a:solidFill>
                    <a:srgbClr val="FFFFFF"/>
                  </a:solidFill>
                </a:uFill>
                <a:latin typeface="Arial"/>
              </a:rPr>
              <a:t>Fourth Outline Level</a:t>
            </a:r>
            <a:endParaRPr lang="pl-PL" sz="2000" b="0" strike="noStrike" spc="-1">
              <a:solidFill>
                <a:srgbClr val="000000"/>
              </a:solidFill>
              <a:uFill>
                <a:solidFill>
                  <a:srgbClr val="FFFFFF"/>
                </a:solidFill>
              </a:uFill>
              <a:latin typeface="Calibri"/>
            </a:endParaRPr>
          </a:p>
          <a:p>
            <a:pPr marL="2160000" lvl="4" indent="-216000">
              <a:buClr>
                <a:srgbClr val="000000"/>
              </a:buClr>
              <a:buSzPct val="45000"/>
              <a:buFont typeface="Wingdings" charset="2"/>
              <a:buChar char=""/>
            </a:pPr>
            <a:r>
              <a:rPr lang="pl-PL" sz="2000" b="0" strike="noStrike" spc="-1">
                <a:solidFill>
                  <a:srgbClr val="002D69"/>
                </a:solidFill>
                <a:uFill>
                  <a:solidFill>
                    <a:srgbClr val="FFFFFF"/>
                  </a:solidFill>
                </a:uFill>
                <a:latin typeface="Arial"/>
              </a:rPr>
              <a:t>Fifth Outline Level</a:t>
            </a:r>
            <a:endParaRPr lang="pl-PL" sz="2000" b="0" strike="noStrike" spc="-1">
              <a:solidFill>
                <a:srgbClr val="000000"/>
              </a:solidFill>
              <a:uFill>
                <a:solidFill>
                  <a:srgbClr val="FFFFFF"/>
                </a:solidFill>
              </a:uFill>
              <a:latin typeface="Calibri"/>
            </a:endParaRPr>
          </a:p>
          <a:p>
            <a:pPr marL="2592000" lvl="5" indent="-216000">
              <a:buClr>
                <a:srgbClr val="000000"/>
              </a:buClr>
              <a:buSzPct val="45000"/>
              <a:buFont typeface="Wingdings" charset="2"/>
              <a:buChar char=""/>
            </a:pPr>
            <a:r>
              <a:rPr lang="pl-PL" sz="2000" b="0" strike="noStrike" spc="-1">
                <a:solidFill>
                  <a:srgbClr val="002D69"/>
                </a:solidFill>
                <a:uFill>
                  <a:solidFill>
                    <a:srgbClr val="FFFFFF"/>
                  </a:solidFill>
                </a:uFill>
                <a:latin typeface="Arial"/>
              </a:rPr>
              <a:t>Sixth Outline Level</a:t>
            </a:r>
            <a:endParaRPr lang="pl-PL" sz="2000" b="0" strike="noStrike" spc="-1">
              <a:solidFill>
                <a:srgbClr val="000000"/>
              </a:solidFill>
              <a:uFill>
                <a:solidFill>
                  <a:srgbClr val="FFFFFF"/>
                </a:solidFill>
              </a:uFill>
              <a:latin typeface="Calibri"/>
            </a:endParaRPr>
          </a:p>
          <a:p>
            <a:pPr marL="343080" indent="-342720">
              <a:lnSpc>
                <a:spcPct val="100000"/>
              </a:lnSpc>
            </a:pPr>
            <a:r>
              <a:rPr lang="pl-PL" sz="2000" b="0" strike="noStrike" spc="-1">
                <a:solidFill>
                  <a:srgbClr val="002D69"/>
                </a:solidFill>
                <a:uFill>
                  <a:solidFill>
                    <a:srgbClr val="FFFFFF"/>
                  </a:solidFill>
                </a:uFill>
                <a:latin typeface="Arial"/>
              </a:rPr>
              <a:t>Seventh Outline LevelKliknij, aby edytować style wzorca tekstu</a:t>
            </a:r>
            <a:endParaRPr lang="pl-PL" sz="2000" b="0" strike="noStrike" spc="-1">
              <a:solidFill>
                <a:srgbClr val="000000"/>
              </a:solidFill>
              <a:uFill>
                <a:solidFill>
                  <a:srgbClr val="FFFFFF"/>
                </a:solidFill>
              </a:uFill>
              <a:latin typeface="Calibri"/>
            </a:endParaRPr>
          </a:p>
          <a:p>
            <a:pPr marL="743040" lvl="1" indent="-285480">
              <a:lnSpc>
                <a:spcPct val="100000"/>
              </a:lnSpc>
              <a:buClr>
                <a:srgbClr val="002D69"/>
              </a:buClr>
              <a:buFont typeface="Arial"/>
              <a:buChar char="–"/>
            </a:pPr>
            <a:r>
              <a:rPr lang="pl-PL" sz="2000" b="0" strike="noStrike" spc="-1">
                <a:solidFill>
                  <a:srgbClr val="002D69"/>
                </a:solidFill>
                <a:uFill>
                  <a:solidFill>
                    <a:srgbClr val="FFFFFF"/>
                  </a:solidFill>
                </a:uFill>
                <a:latin typeface="Arial"/>
              </a:rPr>
              <a:t>drugi poziom</a:t>
            </a:r>
            <a:endParaRPr lang="pl-PL" sz="2000" b="0" strike="noStrike" spc="-1">
              <a:solidFill>
                <a:srgbClr val="000000"/>
              </a:solidFill>
              <a:uFill>
                <a:solidFill>
                  <a:srgbClr val="FFFFFF"/>
                </a:solidFill>
              </a:uFill>
              <a:latin typeface="Calibri"/>
            </a:endParaRPr>
          </a:p>
          <a:p>
            <a:pPr marL="1143000" lvl="2" indent="-228240">
              <a:lnSpc>
                <a:spcPct val="100000"/>
              </a:lnSpc>
              <a:buClr>
                <a:srgbClr val="002D69"/>
              </a:buClr>
              <a:buFont typeface="Arial"/>
              <a:buChar char="•"/>
            </a:pPr>
            <a:r>
              <a:rPr lang="pl-PL" sz="2000" b="0" strike="noStrike" spc="-1">
                <a:solidFill>
                  <a:srgbClr val="002D69"/>
                </a:solidFill>
                <a:uFill>
                  <a:solidFill>
                    <a:srgbClr val="FFFFFF"/>
                  </a:solidFill>
                </a:uFill>
                <a:latin typeface="Arial"/>
              </a:rPr>
              <a:t>trzeci poziom</a:t>
            </a:r>
            <a:endParaRPr lang="pl-PL" sz="2000" b="0" strike="noStrike" spc="-1">
              <a:solidFill>
                <a:srgbClr val="000000"/>
              </a:solidFill>
              <a:uFill>
                <a:solidFill>
                  <a:srgbClr val="FFFFFF"/>
                </a:solidFill>
              </a:uFill>
              <a:latin typeface="Calibri"/>
            </a:endParaRPr>
          </a:p>
        </p:txBody>
      </p:sp>
      <p:sp>
        <p:nvSpPr>
          <p:cNvPr id="39" name="PlaceHolder 2"/>
          <p:cNvSpPr>
            <a:spLocks noGrp="1"/>
          </p:cNvSpPr>
          <p:nvPr>
            <p:ph type="title"/>
          </p:nvPr>
        </p:nvSpPr>
        <p:spPr>
          <a:xfrm>
            <a:off x="2988000" y="404640"/>
            <a:ext cx="5698440" cy="1012680"/>
          </a:xfrm>
          <a:prstGeom prst="rect">
            <a:avLst/>
          </a:prstGeom>
        </p:spPr>
        <p:txBody>
          <a:bodyPr lIns="90000" tIns="45000" rIns="90000" bIns="45000" anchor="ctr"/>
          <a:lstStyle/>
          <a:p>
            <a:pPr>
              <a:lnSpc>
                <a:spcPct val="100000"/>
              </a:lnSpc>
            </a:pPr>
            <a:r>
              <a:rPr lang="pl-PL" sz="2800" b="0" strike="noStrike" spc="-1">
                <a:solidFill>
                  <a:srgbClr val="002D69"/>
                </a:solidFill>
                <a:uFill>
                  <a:solidFill>
                    <a:srgbClr val="FFFFFF"/>
                  </a:solidFill>
                </a:uFill>
                <a:latin typeface="Arial"/>
              </a:rPr>
              <a:t>Kliknij, aby edytować styl</a:t>
            </a:r>
            <a:endParaRPr lang="pl-PL" sz="44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 Id="rId9" Type="http://schemas.openxmlformats.org/officeDocument/2006/relationships/image" Target="../media/image11.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Shape 1"/>
          <p:cNvSpPr txBox="1"/>
          <p:nvPr/>
        </p:nvSpPr>
        <p:spPr>
          <a:xfrm>
            <a:off x="691615" y="1391920"/>
            <a:ext cx="8023815" cy="4176360"/>
          </a:xfrm>
          <a:prstGeom prst="rect">
            <a:avLst/>
          </a:prstGeom>
          <a:noFill/>
          <a:ln>
            <a:noFill/>
          </a:ln>
        </p:spPr>
        <p:txBody>
          <a:bodyPr/>
          <a:lstStyle/>
          <a:p>
            <a:pPr marL="343080" indent="-342720" algn="ctr">
              <a:lnSpc>
                <a:spcPct val="100000"/>
              </a:lnSpc>
            </a:pPr>
            <a:endParaRPr lang="pl-PL" sz="2400" b="1" i="1" spc="-1" dirty="0">
              <a:solidFill>
                <a:srgbClr val="002060"/>
              </a:solidFill>
              <a:uFill>
                <a:solidFill>
                  <a:srgbClr val="FFFFFF"/>
                </a:solidFill>
              </a:uFill>
            </a:endParaRPr>
          </a:p>
          <a:p>
            <a:pPr marL="343080" indent="-342720" algn="ctr">
              <a:lnSpc>
                <a:spcPct val="100000"/>
              </a:lnSpc>
            </a:pPr>
            <a:r>
              <a:rPr lang="en-US" sz="2400" b="1" i="1" spc="-1" dirty="0">
                <a:solidFill>
                  <a:srgbClr val="002060"/>
                </a:solidFill>
                <a:uFill>
                  <a:solidFill>
                    <a:srgbClr val="FFFFFF"/>
                  </a:solidFill>
                </a:uFill>
              </a:rPr>
              <a:t>Food waste regulation in Poland, with special reference to the situation in the beekeeping sector</a:t>
            </a:r>
            <a:endParaRPr lang="pl-PL" sz="2400" b="1" i="1" spc="-1" dirty="0">
              <a:solidFill>
                <a:srgbClr val="002060"/>
              </a:solidFill>
              <a:uFill>
                <a:solidFill>
                  <a:srgbClr val="FFFFFF"/>
                </a:solidFill>
              </a:uFill>
            </a:endParaRPr>
          </a:p>
          <a:p>
            <a:pPr marL="343080" indent="-342720" algn="ctr">
              <a:lnSpc>
                <a:spcPct val="100000"/>
              </a:lnSpc>
            </a:pPr>
            <a:endParaRPr lang="pl-PL" sz="2400" b="1" i="1" u="sng" spc="-1" dirty="0">
              <a:solidFill>
                <a:srgbClr val="002060"/>
              </a:solidFill>
              <a:uFill>
                <a:solidFill>
                  <a:srgbClr val="FFFFFF"/>
                </a:solidFill>
              </a:uFill>
            </a:endParaRPr>
          </a:p>
          <a:p>
            <a:pPr marL="343080" indent="-342720" algn="ctr">
              <a:lnSpc>
                <a:spcPct val="100000"/>
              </a:lnSpc>
            </a:pPr>
            <a:endParaRPr lang="pl-PL" sz="2400" b="1" i="1" spc="-1" dirty="0">
              <a:solidFill>
                <a:srgbClr val="002060"/>
              </a:solidFill>
              <a:uFill>
                <a:solidFill>
                  <a:srgbClr val="FFFFFF"/>
                </a:solidFill>
              </a:uFill>
            </a:endParaRPr>
          </a:p>
          <a:p>
            <a:pPr marL="343080" indent="-342720" algn="ctr">
              <a:lnSpc>
                <a:spcPct val="100000"/>
              </a:lnSpc>
            </a:pPr>
            <a:endParaRPr lang="pl-PL" sz="2400" b="1" i="1" spc="-1" dirty="0">
              <a:solidFill>
                <a:srgbClr val="002060"/>
              </a:solidFill>
              <a:uFill>
                <a:solidFill>
                  <a:srgbClr val="FFFFFF"/>
                </a:solidFill>
              </a:uFill>
            </a:endParaRPr>
          </a:p>
          <a:p>
            <a:pPr marL="343080" indent="-342720" algn="ctr">
              <a:lnSpc>
                <a:spcPct val="100000"/>
              </a:lnSpc>
            </a:pPr>
            <a:endParaRPr lang="pl-PL" sz="2400" b="1" i="1" spc="-1" dirty="0">
              <a:solidFill>
                <a:srgbClr val="002060"/>
              </a:solidFill>
              <a:uFill>
                <a:solidFill>
                  <a:srgbClr val="FFFFFF"/>
                </a:solidFill>
              </a:uFill>
            </a:endParaRPr>
          </a:p>
          <a:p>
            <a:pPr marL="343080" indent="-342720" algn="ctr">
              <a:lnSpc>
                <a:spcPct val="100000"/>
              </a:lnSpc>
            </a:pPr>
            <a:endParaRPr lang="pl-PL" sz="2400" b="1" i="1" spc="-1" dirty="0">
              <a:solidFill>
                <a:srgbClr val="002060"/>
              </a:solidFill>
              <a:uFill>
                <a:solidFill>
                  <a:srgbClr val="FFFFFF"/>
                </a:solidFill>
              </a:uFill>
            </a:endParaRPr>
          </a:p>
          <a:p>
            <a:pPr marL="343080" indent="-342720" algn="ctr">
              <a:lnSpc>
                <a:spcPct val="100000"/>
              </a:lnSpc>
            </a:pPr>
            <a:r>
              <a:rPr lang="pl-PL" sz="2400" b="1" i="1" spc="-1" dirty="0">
                <a:solidFill>
                  <a:srgbClr val="002060"/>
                </a:solidFill>
                <a:uFill>
                  <a:solidFill>
                    <a:srgbClr val="FFFFFF"/>
                  </a:solidFill>
                </a:uFill>
              </a:rPr>
              <a:t>				</a:t>
            </a:r>
          </a:p>
        </p:txBody>
      </p:sp>
      <p:sp>
        <p:nvSpPr>
          <p:cNvPr id="75" name="TextShape 2"/>
          <p:cNvSpPr txBox="1"/>
          <p:nvPr/>
        </p:nvSpPr>
        <p:spPr>
          <a:xfrm>
            <a:off x="428570" y="4798081"/>
            <a:ext cx="8886830" cy="1438200"/>
          </a:xfrm>
          <a:prstGeom prst="rect">
            <a:avLst/>
          </a:prstGeom>
          <a:noFill/>
          <a:ln>
            <a:noFill/>
          </a:ln>
        </p:spPr>
        <p:txBody>
          <a:bodyPr/>
          <a:lstStyle/>
          <a:p>
            <a:pPr marL="343080" indent="-342720" algn="ctr">
              <a:lnSpc>
                <a:spcPct val="100000"/>
              </a:lnSpc>
            </a:pPr>
            <a:r>
              <a:rPr lang="pl-PL" sz="1400" b="1" i="1" spc="-1" dirty="0">
                <a:solidFill>
                  <a:srgbClr val="002D69"/>
                </a:solidFill>
                <a:uFill>
                  <a:solidFill>
                    <a:srgbClr val="FFFFFF"/>
                  </a:solidFill>
                </a:uFill>
                <a:latin typeface="+mj-lt"/>
              </a:rPr>
              <a:t>V MEDITERRANEAN FORUM CEDR INTERNATIONAL CONGRESS</a:t>
            </a:r>
          </a:p>
          <a:p>
            <a:pPr marL="343080" indent="-342720" algn="ctr">
              <a:lnSpc>
                <a:spcPct val="100000"/>
              </a:lnSpc>
            </a:pPr>
            <a:r>
              <a:rPr lang="pl-PL" sz="1400" b="1" i="1" spc="-1" dirty="0">
                <a:solidFill>
                  <a:srgbClr val="002D69"/>
                </a:solidFill>
                <a:uFill>
                  <a:solidFill>
                    <a:srgbClr val="FFFFFF"/>
                  </a:solidFill>
                </a:uFill>
                <a:latin typeface="+mj-lt"/>
              </a:rPr>
              <a:t>(Online) 8th </a:t>
            </a:r>
            <a:r>
              <a:rPr lang="pl-PL" sz="1400" b="1" i="1" spc="-1" dirty="0" err="1">
                <a:solidFill>
                  <a:srgbClr val="002D69"/>
                </a:solidFill>
                <a:uFill>
                  <a:solidFill>
                    <a:srgbClr val="FFFFFF"/>
                  </a:solidFill>
                </a:uFill>
                <a:latin typeface="+mj-lt"/>
              </a:rPr>
              <a:t>October</a:t>
            </a:r>
            <a:r>
              <a:rPr lang="pl-PL" sz="1400" b="1" i="1" spc="-1" dirty="0">
                <a:solidFill>
                  <a:srgbClr val="002D69"/>
                </a:solidFill>
                <a:uFill>
                  <a:solidFill>
                    <a:srgbClr val="FFFFFF"/>
                  </a:solidFill>
                </a:uFill>
                <a:latin typeface="+mj-lt"/>
              </a:rPr>
              <a:t> 2021</a:t>
            </a:r>
          </a:p>
          <a:p>
            <a:pPr marL="343080" indent="-342720" algn="ctr">
              <a:lnSpc>
                <a:spcPct val="100000"/>
              </a:lnSpc>
            </a:pPr>
            <a:r>
              <a:rPr lang="pl-PL" sz="1400" b="1" i="1" spc="-1" dirty="0" err="1">
                <a:solidFill>
                  <a:srgbClr val="002D69"/>
                </a:solidFill>
                <a:uFill>
                  <a:solidFill>
                    <a:srgbClr val="FFFFFF"/>
                  </a:solidFill>
                </a:uFill>
                <a:latin typeface="+mj-lt"/>
              </a:rPr>
              <a:t>Universidad</a:t>
            </a:r>
            <a:r>
              <a:rPr lang="pl-PL" sz="1400" b="1" i="1" spc="-1" dirty="0">
                <a:solidFill>
                  <a:srgbClr val="002D69"/>
                </a:solidFill>
                <a:uFill>
                  <a:solidFill>
                    <a:srgbClr val="FFFFFF"/>
                  </a:solidFill>
                </a:uFill>
                <a:latin typeface="+mj-lt"/>
              </a:rPr>
              <a:t> de Valladolid. </a:t>
            </a:r>
            <a:r>
              <a:rPr lang="pl-PL" sz="1400" b="1" i="1" spc="-1" dirty="0" err="1">
                <a:solidFill>
                  <a:srgbClr val="002D69"/>
                </a:solidFill>
                <a:uFill>
                  <a:solidFill>
                    <a:srgbClr val="FFFFFF"/>
                  </a:solidFill>
                </a:uFill>
                <a:latin typeface="+mj-lt"/>
              </a:rPr>
              <a:t>España</a:t>
            </a:r>
            <a:endParaRPr lang="pl-PL" sz="1400" b="1" i="1" spc="-1" dirty="0">
              <a:solidFill>
                <a:srgbClr val="002D69"/>
              </a:solidFill>
              <a:uFill>
                <a:solidFill>
                  <a:srgbClr val="FFFFFF"/>
                </a:solidFill>
              </a:uFill>
              <a:latin typeface="+mj-lt"/>
            </a:endParaRPr>
          </a:p>
          <a:p>
            <a:pPr marL="343080" indent="-342720" algn="ctr">
              <a:lnSpc>
                <a:spcPct val="100000"/>
              </a:lnSpc>
            </a:pPr>
            <a:endParaRPr lang="pl-PL" sz="1200" b="1" i="1" spc="-1" dirty="0">
              <a:solidFill>
                <a:srgbClr val="002D69"/>
              </a:solidFill>
              <a:uFill>
                <a:solidFill>
                  <a:srgbClr val="FFFFFF"/>
                </a:solidFill>
              </a:uFill>
              <a:latin typeface="+mj-lt"/>
            </a:endParaRPr>
          </a:p>
          <a:p>
            <a:pPr marL="343080" indent="-342720" algn="ctr">
              <a:lnSpc>
                <a:spcPct val="100000"/>
              </a:lnSpc>
            </a:pPr>
            <a:endParaRPr lang="pl-PL" sz="1200" spc="-1" dirty="0">
              <a:solidFill>
                <a:srgbClr val="002D69"/>
              </a:solidFill>
              <a:uFill>
                <a:solidFill>
                  <a:srgbClr val="FFFFFF"/>
                </a:solidFill>
              </a:uFill>
              <a:latin typeface="+mj-lt"/>
            </a:endParaRPr>
          </a:p>
          <a:p>
            <a:pPr marL="343080" indent="-342720" algn="ctr">
              <a:lnSpc>
                <a:spcPct val="100000"/>
              </a:lnSpc>
            </a:pPr>
            <a:r>
              <a:rPr lang="pl-PL" sz="1600" b="1" i="1" strike="noStrike" spc="-1" dirty="0">
                <a:solidFill>
                  <a:srgbClr val="002D69"/>
                </a:solidFill>
                <a:uFill>
                  <a:solidFill>
                    <a:srgbClr val="FFFFFF"/>
                  </a:solidFill>
                </a:uFill>
                <a:latin typeface="+mj-lt"/>
              </a:rPr>
              <a:t>Krzysztof Różański, Poznań University of Life </a:t>
            </a:r>
            <a:r>
              <a:rPr lang="pl-PL" sz="1600" b="1" i="1" strike="noStrike" spc="-1" dirty="0" err="1">
                <a:solidFill>
                  <a:srgbClr val="002D69"/>
                </a:solidFill>
                <a:uFill>
                  <a:solidFill>
                    <a:srgbClr val="FFFFFF"/>
                  </a:solidFill>
                </a:uFill>
                <a:latin typeface="+mj-lt"/>
              </a:rPr>
              <a:t>Sciences</a:t>
            </a:r>
            <a:r>
              <a:rPr lang="pl-PL" sz="1600" b="1" i="1" strike="noStrike" spc="-1" dirty="0">
                <a:solidFill>
                  <a:srgbClr val="002D69"/>
                </a:solidFill>
                <a:uFill>
                  <a:solidFill>
                    <a:srgbClr val="FFFFFF"/>
                  </a:solidFill>
                </a:uFill>
                <a:latin typeface="+mj-lt"/>
              </a:rPr>
              <a:t> in Poznań</a:t>
            </a:r>
            <a:endParaRPr lang="pl-PL" sz="1600" b="1" i="1" strike="noStrike" spc="-1" dirty="0">
              <a:solidFill>
                <a:srgbClr val="000000"/>
              </a:solidFill>
              <a:uFill>
                <a:solidFill>
                  <a:srgbClr val="FFFFFF"/>
                </a:solidFill>
              </a:uFill>
              <a:latin typeface="+mj-lt"/>
            </a:endParaRPr>
          </a:p>
        </p:txBody>
      </p:sp>
      <p:pic>
        <p:nvPicPr>
          <p:cNvPr id="3" name="Obraz 2">
            <a:extLst>
              <a:ext uri="{FF2B5EF4-FFF2-40B4-BE49-F238E27FC236}">
                <a16:creationId xmlns:a16="http://schemas.microsoft.com/office/drawing/2014/main" xmlns="" id="{6D2A270E-26EC-442D-947E-58A42F9CA5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5906" y="115158"/>
            <a:ext cx="2397694" cy="1211957"/>
          </a:xfrm>
          <a:prstGeom prst="rect">
            <a:avLst/>
          </a:prstGeom>
        </p:spPr>
      </p:pic>
      <p:pic>
        <p:nvPicPr>
          <p:cNvPr id="10" name="Obraz 9">
            <a:extLst>
              <a:ext uri="{FF2B5EF4-FFF2-40B4-BE49-F238E27FC236}">
                <a16:creationId xmlns:a16="http://schemas.microsoft.com/office/drawing/2014/main" xmlns="" id="{E8277C7C-DC13-4C96-B89E-49AA9494BC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7520" y="2922627"/>
            <a:ext cx="2489285" cy="1875453"/>
          </a:xfrm>
          <a:prstGeom prst="rect">
            <a:avLst/>
          </a:prstGeom>
        </p:spPr>
      </p:pic>
      <p:pic>
        <p:nvPicPr>
          <p:cNvPr id="1030" name="Picture 6" descr="Round template Organic waste theme. Collection of fruits and vegetables.  Illustration for home food processing and compost, organic waste, zero waste,  environmental problem. Flat icons, vector design - Fototapety">
            <a:extLst>
              <a:ext uri="{FF2B5EF4-FFF2-40B4-BE49-F238E27FC236}">
                <a16:creationId xmlns:a16="http://schemas.microsoft.com/office/drawing/2014/main" xmlns="" id="{112B1273-7A62-41DF-9B88-BF9CE830E0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1057" y="2508014"/>
            <a:ext cx="2341477" cy="2290066"/>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7" descr="CEDR">
            <a:extLst>
              <a:ext uri="{FF2B5EF4-FFF2-40B4-BE49-F238E27FC236}">
                <a16:creationId xmlns:a16="http://schemas.microsoft.com/office/drawing/2014/main" xmlns="" id="{B8412B38-1B04-417D-81A3-636A43A68C3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pic>
        <p:nvPicPr>
          <p:cNvPr id="11" name="Imagen 11">
            <a:extLst>
              <a:ext uri="{FF2B5EF4-FFF2-40B4-BE49-F238E27FC236}">
                <a16:creationId xmlns:a16="http://schemas.microsoft.com/office/drawing/2014/main" xmlns="" id="{4A908FBC-175B-4B69-9145-DBE253BF934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17642" y="318219"/>
            <a:ext cx="1901825" cy="971502"/>
          </a:xfrm>
          <a:prstGeom prst="rect">
            <a:avLst/>
          </a:prstGeom>
          <a:noFill/>
          <a:ln>
            <a:noFill/>
          </a:ln>
        </p:spPr>
      </p:pic>
      <p:pic>
        <p:nvPicPr>
          <p:cNvPr id="12" name="Imagen 9" descr="Ministerio  de la Presidencia">
            <a:extLst>
              <a:ext uri="{FF2B5EF4-FFF2-40B4-BE49-F238E27FC236}">
                <a16:creationId xmlns:a16="http://schemas.microsoft.com/office/drawing/2014/main" xmlns="" id="{3385FC0D-58DD-48B0-A6C3-AA5DA2A29B8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7581900" y="-3214"/>
            <a:ext cx="1562100" cy="748665"/>
          </a:xfrm>
          <a:prstGeom prst="rect">
            <a:avLst/>
          </a:prstGeom>
          <a:noFill/>
          <a:ln>
            <a:noFill/>
          </a:ln>
        </p:spPr>
      </p:pic>
      <p:pic>
        <p:nvPicPr>
          <p:cNvPr id="13" name="Imagen 10" descr="Ministerio  de Agricultura, Pesca y Alimentación">
            <a:extLst>
              <a:ext uri="{FF2B5EF4-FFF2-40B4-BE49-F238E27FC236}">
                <a16:creationId xmlns:a16="http://schemas.microsoft.com/office/drawing/2014/main" xmlns="" id="{469DAE0C-07CE-4E62-B5E8-4BD44DAA05F4}"/>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7581900" y="745451"/>
            <a:ext cx="1586497" cy="748665"/>
          </a:xfrm>
          <a:prstGeom prst="rect">
            <a:avLst/>
          </a:prstGeom>
          <a:noFill/>
          <a:ln>
            <a:noFill/>
          </a:ln>
        </p:spPr>
      </p:pic>
      <p:pic>
        <p:nvPicPr>
          <p:cNvPr id="14" name="1 Imagen" descr="asociacion-espanola-derecho-agrario-400x208.jpg">
            <a:extLst>
              <a:ext uri="{FF2B5EF4-FFF2-40B4-BE49-F238E27FC236}">
                <a16:creationId xmlns:a16="http://schemas.microsoft.com/office/drawing/2014/main" xmlns="" id="{B32A34BF-3E49-42CF-96DC-7FED587E7DFF}"/>
              </a:ext>
            </a:extLst>
          </p:cNvPr>
          <p:cNvPicPr/>
          <p:nvPr/>
        </p:nvPicPr>
        <p:blipFill>
          <a:blip r:embed="rId9" cstate="print"/>
          <a:stretch>
            <a:fillRect/>
          </a:stretch>
        </p:blipFill>
        <p:spPr>
          <a:xfrm>
            <a:off x="5967996" y="99584"/>
            <a:ext cx="1613904" cy="1379541"/>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95640" y="1700640"/>
            <a:ext cx="8352720" cy="4536000"/>
          </a:xfrm>
          <a:prstGeom prst="rect">
            <a:avLst/>
          </a:prstGeom>
          <a:noFill/>
          <a:ln>
            <a:noFill/>
          </a:ln>
        </p:spPr>
        <p:txBody>
          <a:bodyPr lIns="90000" tIns="45000" rIns="90000" bIns="45000"/>
          <a:lstStyle/>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60" algn="ctr">
              <a:lnSpc>
                <a:spcPct val="100000"/>
              </a:lnSpc>
              <a:buClr>
                <a:srgbClr val="002D69"/>
              </a:buClr>
            </a:pPr>
            <a:r>
              <a:rPr lang="pl-PL" sz="2400" b="1" dirty="0" err="1">
                <a:solidFill>
                  <a:srgbClr val="002060"/>
                </a:solidFill>
                <a:latin typeface="Times New Roman" panose="02020603050405020304" pitchFamily="18" charset="0"/>
                <a:cs typeface="Times New Roman" panose="02020603050405020304" pitchFamily="18" charset="0"/>
              </a:rPr>
              <a:t>Threats</a:t>
            </a:r>
            <a:r>
              <a:rPr lang="pl-PL" sz="2400" b="1" dirty="0">
                <a:solidFill>
                  <a:srgbClr val="002060"/>
                </a:solidFill>
                <a:latin typeface="Times New Roman" panose="02020603050405020304" pitchFamily="18" charset="0"/>
                <a:cs typeface="Times New Roman" panose="02020603050405020304" pitchFamily="18" charset="0"/>
              </a:rPr>
              <a:t> for the </a:t>
            </a:r>
            <a:r>
              <a:rPr lang="pl-PL" sz="2400" b="1" dirty="0" err="1">
                <a:solidFill>
                  <a:srgbClr val="002060"/>
                </a:solidFill>
                <a:latin typeface="Times New Roman" panose="02020603050405020304" pitchFamily="18" charset="0"/>
                <a:cs typeface="Times New Roman" panose="02020603050405020304" pitchFamily="18" charset="0"/>
              </a:rPr>
              <a:t>sector</a:t>
            </a:r>
            <a:r>
              <a:rPr lang="pl-PL" sz="2400" b="1" dirty="0">
                <a:solidFill>
                  <a:srgbClr val="002060"/>
                </a:solidFill>
                <a:latin typeface="Times New Roman" panose="02020603050405020304" pitchFamily="18" charset="0"/>
                <a:cs typeface="Times New Roman" panose="02020603050405020304" pitchFamily="18" charset="0"/>
              </a:rPr>
              <a:t>:</a:t>
            </a:r>
          </a:p>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457560" indent="-457200" algn="ctr">
              <a:lnSpc>
                <a:spcPct val="100000"/>
              </a:lnSpc>
              <a:buClr>
                <a:srgbClr val="002D69"/>
              </a:buClr>
              <a:buAutoNum type="arabicPeriod"/>
            </a:pPr>
            <a:r>
              <a:rPr lang="pl-PL" sz="2400" dirty="0" err="1">
                <a:solidFill>
                  <a:srgbClr val="002060"/>
                </a:solidFill>
                <a:latin typeface="Times New Roman" panose="02020603050405020304" pitchFamily="18" charset="0"/>
                <a:cs typeface="Times New Roman" panose="02020603050405020304" pitchFamily="18" charset="0"/>
              </a:rPr>
              <a:t>Economic</a:t>
            </a:r>
            <a:r>
              <a:rPr lang="pl-PL" sz="2400" dirty="0">
                <a:solidFill>
                  <a:srgbClr val="002060"/>
                </a:solidFill>
                <a:latin typeface="Times New Roman" panose="02020603050405020304" pitchFamily="18" charset="0"/>
                <a:cs typeface="Times New Roman" panose="02020603050405020304" pitchFamily="18" charset="0"/>
              </a:rPr>
              <a:t> </a:t>
            </a:r>
            <a:r>
              <a:rPr lang="pl-PL" sz="2400" dirty="0" err="1">
                <a:solidFill>
                  <a:srgbClr val="002060"/>
                </a:solidFill>
                <a:latin typeface="Times New Roman" panose="02020603050405020304" pitchFamily="18" charset="0"/>
                <a:cs typeface="Times New Roman" panose="02020603050405020304" pitchFamily="18" charset="0"/>
              </a:rPr>
              <a:t>causes</a:t>
            </a:r>
            <a:r>
              <a:rPr lang="pl-PL" sz="2400" dirty="0">
                <a:solidFill>
                  <a:srgbClr val="002060"/>
                </a:solidFill>
                <a:latin typeface="Times New Roman" panose="02020603050405020304" pitchFamily="18" charset="0"/>
                <a:cs typeface="Times New Roman" panose="02020603050405020304" pitchFamily="18" charset="0"/>
              </a:rPr>
              <a:t>,</a:t>
            </a:r>
          </a:p>
          <a:p>
            <a:pPr marL="457560" indent="-457200" algn="ctr">
              <a:lnSpc>
                <a:spcPct val="100000"/>
              </a:lnSpc>
              <a:buClr>
                <a:srgbClr val="002D69"/>
              </a:buClr>
              <a:buAutoNum type="arabicPeriod"/>
            </a:pPr>
            <a:endParaRPr lang="pl-PL" sz="2400" dirty="0">
              <a:solidFill>
                <a:srgbClr val="002060"/>
              </a:solidFill>
              <a:latin typeface="Times New Roman" panose="02020603050405020304" pitchFamily="18" charset="0"/>
              <a:cs typeface="Times New Roman" panose="02020603050405020304" pitchFamily="18" charset="0"/>
            </a:endParaRPr>
          </a:p>
          <a:p>
            <a:pPr marL="457560" indent="-457200" algn="ctr">
              <a:lnSpc>
                <a:spcPct val="100000"/>
              </a:lnSpc>
              <a:buClr>
                <a:srgbClr val="002D69"/>
              </a:buClr>
              <a:buAutoNum type="arabicPeriod"/>
            </a:pPr>
            <a:r>
              <a:rPr lang="pl-PL" sz="2400" dirty="0">
                <a:solidFill>
                  <a:srgbClr val="002060"/>
                </a:solidFill>
                <a:latin typeface="Times New Roman" panose="02020603050405020304" pitchFamily="18" charset="0"/>
                <a:cs typeface="Times New Roman" panose="02020603050405020304" pitchFamily="18" charset="0"/>
              </a:rPr>
              <a:t> </a:t>
            </a:r>
            <a:r>
              <a:rPr lang="pl-PL" sz="2400" dirty="0" err="1">
                <a:solidFill>
                  <a:srgbClr val="002060"/>
                </a:solidFill>
                <a:latin typeface="Times New Roman" panose="02020603050405020304" pitchFamily="18" charset="0"/>
                <a:cs typeface="Times New Roman" panose="02020603050405020304" pitchFamily="18" charset="0"/>
              </a:rPr>
              <a:t>Biological</a:t>
            </a:r>
            <a:r>
              <a:rPr lang="pl-PL" sz="2400" dirty="0">
                <a:solidFill>
                  <a:srgbClr val="002060"/>
                </a:solidFill>
                <a:latin typeface="Times New Roman" panose="02020603050405020304" pitchFamily="18" charset="0"/>
                <a:cs typeface="Times New Roman" panose="02020603050405020304" pitchFamily="18" charset="0"/>
              </a:rPr>
              <a:t> </a:t>
            </a:r>
            <a:r>
              <a:rPr lang="pl-PL" sz="2400" dirty="0" err="1">
                <a:solidFill>
                  <a:srgbClr val="002060"/>
                </a:solidFill>
                <a:latin typeface="Times New Roman" panose="02020603050405020304" pitchFamily="18" charset="0"/>
                <a:cs typeface="Times New Roman" panose="02020603050405020304" pitchFamily="18" charset="0"/>
              </a:rPr>
              <a:t>causes</a:t>
            </a:r>
            <a:r>
              <a:rPr lang="pl-PL" sz="2400" dirty="0">
                <a:solidFill>
                  <a:srgbClr val="002060"/>
                </a:solidFill>
                <a:latin typeface="Times New Roman" panose="02020603050405020304" pitchFamily="18" charset="0"/>
                <a:cs typeface="Times New Roman" panose="02020603050405020304" pitchFamily="18" charset="0"/>
              </a:rPr>
              <a:t>,</a:t>
            </a:r>
          </a:p>
          <a:p>
            <a:pPr marL="457560" indent="-457200" algn="ctr">
              <a:lnSpc>
                <a:spcPct val="100000"/>
              </a:lnSpc>
              <a:buClr>
                <a:srgbClr val="002D69"/>
              </a:buClr>
              <a:buAutoNum type="arabicPeriod"/>
            </a:pPr>
            <a:endParaRPr lang="pl-PL" sz="2400" dirty="0">
              <a:solidFill>
                <a:srgbClr val="002060"/>
              </a:solidFill>
              <a:latin typeface="Times New Roman" panose="02020603050405020304" pitchFamily="18" charset="0"/>
              <a:cs typeface="Times New Roman" panose="02020603050405020304" pitchFamily="18" charset="0"/>
            </a:endParaRPr>
          </a:p>
          <a:p>
            <a:pPr marL="457560" indent="-457200" algn="ctr">
              <a:lnSpc>
                <a:spcPct val="100000"/>
              </a:lnSpc>
              <a:buClr>
                <a:srgbClr val="002D69"/>
              </a:buClr>
              <a:buAutoNum type="arabicPeriod"/>
            </a:pPr>
            <a:r>
              <a:rPr lang="pl-PL" sz="2400" dirty="0" err="1">
                <a:solidFill>
                  <a:srgbClr val="002060"/>
                </a:solidFill>
                <a:latin typeface="Times New Roman" panose="02020603050405020304" pitchFamily="18" charset="0"/>
                <a:cs typeface="Times New Roman" panose="02020603050405020304" pitchFamily="18" charset="0"/>
              </a:rPr>
              <a:t>Chemical</a:t>
            </a:r>
            <a:r>
              <a:rPr lang="pl-PL" sz="2400" dirty="0">
                <a:solidFill>
                  <a:srgbClr val="002060"/>
                </a:solidFill>
                <a:latin typeface="Times New Roman" panose="02020603050405020304" pitchFamily="18" charset="0"/>
                <a:cs typeface="Times New Roman" panose="02020603050405020304" pitchFamily="18" charset="0"/>
              </a:rPr>
              <a:t> </a:t>
            </a:r>
            <a:r>
              <a:rPr lang="pl-PL" sz="2400" dirty="0" err="1">
                <a:solidFill>
                  <a:srgbClr val="002060"/>
                </a:solidFill>
                <a:latin typeface="Times New Roman" panose="02020603050405020304" pitchFamily="18" charset="0"/>
                <a:cs typeface="Times New Roman" panose="02020603050405020304" pitchFamily="18" charset="0"/>
              </a:rPr>
              <a:t>causes</a:t>
            </a:r>
            <a:r>
              <a:rPr lang="pl-PL" sz="2400" dirty="0">
                <a:solidFill>
                  <a:srgbClr val="002060"/>
                </a:solidFill>
                <a:latin typeface="Times New Roman" panose="02020603050405020304" pitchFamily="18" charset="0"/>
                <a:cs typeface="Times New Roman" panose="02020603050405020304" pitchFamily="18" charset="0"/>
              </a:rPr>
              <a:t>, </a:t>
            </a:r>
          </a:p>
          <a:p>
            <a:pPr marL="457560" indent="-457200" algn="ctr">
              <a:lnSpc>
                <a:spcPct val="100000"/>
              </a:lnSpc>
              <a:buClr>
                <a:srgbClr val="002D69"/>
              </a:buClr>
              <a:buAutoNum type="arabicPeriod"/>
            </a:pPr>
            <a:endParaRPr lang="pl-PL" sz="2400" dirty="0">
              <a:solidFill>
                <a:srgbClr val="002060"/>
              </a:solidFill>
              <a:latin typeface="Times New Roman" panose="02020603050405020304" pitchFamily="18" charset="0"/>
              <a:cs typeface="Times New Roman" panose="02020603050405020304" pitchFamily="18" charset="0"/>
            </a:endParaRPr>
          </a:p>
          <a:p>
            <a:pPr marL="457560" indent="-457200" algn="ctr">
              <a:lnSpc>
                <a:spcPct val="100000"/>
              </a:lnSpc>
              <a:buClr>
                <a:srgbClr val="002D69"/>
              </a:buClr>
              <a:buAutoNum type="arabicPeriod"/>
            </a:pPr>
            <a:r>
              <a:rPr lang="pl-PL" sz="2400" dirty="0" err="1">
                <a:solidFill>
                  <a:srgbClr val="002060"/>
                </a:solidFill>
                <a:latin typeface="Times New Roman" panose="02020603050405020304" pitchFamily="18" charset="0"/>
                <a:cs typeface="Times New Roman" panose="02020603050405020304" pitchFamily="18" charset="0"/>
              </a:rPr>
              <a:t>Environmental</a:t>
            </a:r>
            <a:r>
              <a:rPr lang="pl-PL" sz="2400" dirty="0">
                <a:solidFill>
                  <a:srgbClr val="002060"/>
                </a:solidFill>
                <a:latin typeface="Times New Roman" panose="02020603050405020304" pitchFamily="18" charset="0"/>
                <a:cs typeface="Times New Roman" panose="02020603050405020304" pitchFamily="18" charset="0"/>
              </a:rPr>
              <a:t> </a:t>
            </a:r>
            <a:r>
              <a:rPr lang="pl-PL" sz="2400" dirty="0" err="1">
                <a:solidFill>
                  <a:srgbClr val="002060"/>
                </a:solidFill>
                <a:latin typeface="Times New Roman" panose="02020603050405020304" pitchFamily="18" charset="0"/>
                <a:cs typeface="Times New Roman" panose="02020603050405020304" pitchFamily="18" charset="0"/>
              </a:rPr>
              <a:t>causes</a:t>
            </a:r>
            <a:r>
              <a:rPr lang="pl-PL" sz="2400" dirty="0">
                <a:solidFill>
                  <a:srgbClr val="002060"/>
                </a:solidFill>
                <a:latin typeface="Times New Roman" panose="02020603050405020304" pitchFamily="18" charset="0"/>
                <a:cs typeface="Times New Roman" panose="02020603050405020304" pitchFamily="18" charset="0"/>
              </a:rPr>
              <a:t>. </a:t>
            </a:r>
          </a:p>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17" y="56655"/>
            <a:ext cx="6146123" cy="1325105"/>
          </a:xfrm>
          <a:prstGeom prst="rect">
            <a:avLst/>
          </a:prstGeom>
        </p:spPr>
      </p:pic>
      <p:pic>
        <p:nvPicPr>
          <p:cNvPr id="5" name="Imagen 7" descr="CEDR">
            <a:extLst>
              <a:ext uri="{FF2B5EF4-FFF2-40B4-BE49-F238E27FC236}">
                <a16:creationId xmlns:a16="http://schemas.microsoft.com/office/drawing/2014/main" xmlns="" id="{DF063CD1-F6F4-4A15-B9F8-B02D83701D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spTree>
    <p:extLst>
      <p:ext uri="{BB962C8B-B14F-4D97-AF65-F5344CB8AC3E}">
        <p14:creationId xmlns:p14="http://schemas.microsoft.com/office/powerpoint/2010/main" val="8715966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95640" y="1700640"/>
            <a:ext cx="8352720" cy="4536000"/>
          </a:xfrm>
          <a:prstGeom prst="rect">
            <a:avLst/>
          </a:prstGeom>
          <a:noFill/>
          <a:ln>
            <a:noFill/>
          </a:ln>
        </p:spPr>
        <p:txBody>
          <a:bodyPr lIns="90000" tIns="45000" rIns="90000" bIns="45000"/>
          <a:lstStyle/>
          <a:p>
            <a:pPr marL="360" algn="just">
              <a:lnSpc>
                <a:spcPct val="100000"/>
              </a:lnSpc>
              <a:buClr>
                <a:srgbClr val="002D69"/>
              </a:buClr>
            </a:pPr>
            <a:r>
              <a:rPr lang="en-US" sz="2000" b="1" dirty="0">
                <a:solidFill>
                  <a:srgbClr val="002060"/>
                </a:solidFill>
                <a:latin typeface="Times New Roman" panose="02020603050405020304" pitchFamily="18" charset="0"/>
                <a:cs typeface="Times New Roman" panose="02020603050405020304" pitchFamily="18" charset="0"/>
              </a:rPr>
              <a:t>The relevant legislation at the EU level includes the following acts of law (among others):</a:t>
            </a:r>
            <a:endParaRPr lang="pl-PL" sz="2000" b="1"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en-US" sz="2400" b="1"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AutoNum type="arabicPeriod"/>
            </a:pPr>
            <a:r>
              <a:rPr lang="en-US" b="1" dirty="0">
                <a:solidFill>
                  <a:srgbClr val="002060"/>
                </a:solidFill>
                <a:latin typeface="Times New Roman" panose="02020603050405020304" pitchFamily="18" charset="0"/>
                <a:cs typeface="Times New Roman" panose="02020603050405020304" pitchFamily="18" charset="0"/>
              </a:rPr>
              <a:t>Regulation 1308/2013</a:t>
            </a:r>
            <a:r>
              <a:rPr lang="en-US" dirty="0">
                <a:solidFill>
                  <a:srgbClr val="002060"/>
                </a:solidFill>
                <a:latin typeface="Times New Roman" panose="02020603050405020304" pitchFamily="18" charset="0"/>
                <a:cs typeface="Times New Roman" panose="02020603050405020304" pitchFamily="18" charset="0"/>
              </a:rPr>
              <a:t>, which establishes a common </a:t>
            </a:r>
            <a:r>
              <a:rPr lang="en-US" dirty="0" err="1">
                <a:solidFill>
                  <a:srgbClr val="002060"/>
                </a:solidFill>
                <a:latin typeface="Times New Roman" panose="02020603050405020304" pitchFamily="18" charset="0"/>
                <a:cs typeface="Times New Roman" panose="02020603050405020304" pitchFamily="18" charset="0"/>
              </a:rPr>
              <a:t>organisation</a:t>
            </a:r>
            <a:r>
              <a:rPr lang="en-US" dirty="0">
                <a:solidFill>
                  <a:srgbClr val="002060"/>
                </a:solidFill>
                <a:latin typeface="Times New Roman" panose="02020603050405020304" pitchFamily="18" charset="0"/>
                <a:cs typeface="Times New Roman" panose="02020603050405020304" pitchFamily="18" charset="0"/>
              </a:rPr>
              <a:t> of the markets in apicultural products</a:t>
            </a:r>
            <a:r>
              <a:rPr lang="pl-PL"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and determines the fundamental rules regarding the support for the apiculture sector</a:t>
            </a:r>
            <a:r>
              <a:rPr lang="pl-PL" dirty="0">
                <a:solidFill>
                  <a:srgbClr val="002060"/>
                </a:solidFill>
                <a:latin typeface="Times New Roman" panose="02020603050405020304" pitchFamily="18" charset="0"/>
                <a:cs typeface="Times New Roman" panose="02020603050405020304" pitchFamily="18" charset="0"/>
              </a:rPr>
              <a:t>,</a:t>
            </a:r>
          </a:p>
          <a:p>
            <a:pPr marL="343260" indent="-342900" algn="just">
              <a:lnSpc>
                <a:spcPct val="100000"/>
              </a:lnSpc>
              <a:buClr>
                <a:srgbClr val="002D69"/>
              </a:buClr>
              <a:buAutoNum type="arabicPeriod"/>
            </a:pPr>
            <a:endParaRPr lang="pl-PL"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AutoNum type="arabicPeriod"/>
            </a:pPr>
            <a:r>
              <a:rPr lang="en-US" b="1" dirty="0">
                <a:solidFill>
                  <a:srgbClr val="002060"/>
                </a:solidFill>
                <a:latin typeface="Times New Roman" panose="02020603050405020304" pitchFamily="18" charset="0"/>
                <a:cs typeface="Times New Roman" panose="02020603050405020304" pitchFamily="18" charset="0"/>
              </a:rPr>
              <a:t> Commission Delegated Regulations (EU) 2015/1366 and 2015/1368, </a:t>
            </a:r>
            <a:r>
              <a:rPr lang="en-US" dirty="0">
                <a:solidFill>
                  <a:srgbClr val="002060"/>
                </a:solidFill>
                <a:latin typeface="Times New Roman" panose="02020603050405020304" pitchFamily="18" charset="0"/>
                <a:cs typeface="Times New Roman" panose="02020603050405020304" pitchFamily="18" charset="0"/>
              </a:rPr>
              <a:t>regulating the effective provision</a:t>
            </a:r>
            <a:r>
              <a:rPr lang="pl-PL"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of aid in the apiculture sector, for example by drawing up the rules for implementing and financing</a:t>
            </a:r>
            <a:r>
              <a:rPr lang="pl-PL"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national apiculture </a:t>
            </a:r>
            <a:r>
              <a:rPr lang="en-US" dirty="0" err="1">
                <a:solidFill>
                  <a:srgbClr val="002060"/>
                </a:solidFill>
                <a:latin typeface="Times New Roman" panose="02020603050405020304" pitchFamily="18" charset="0"/>
                <a:cs typeface="Times New Roman" panose="02020603050405020304" pitchFamily="18" charset="0"/>
              </a:rPr>
              <a:t>programms</a:t>
            </a:r>
            <a:r>
              <a:rPr lang="pl-PL" dirty="0">
                <a:solidFill>
                  <a:srgbClr val="002060"/>
                </a:solidFill>
                <a:latin typeface="Times New Roman" panose="02020603050405020304" pitchFamily="18" charset="0"/>
                <a:cs typeface="Times New Roman" panose="02020603050405020304" pitchFamily="18" charset="0"/>
              </a:rPr>
              <a:t>,</a:t>
            </a:r>
          </a:p>
          <a:p>
            <a:pPr marL="343260" indent="-342900" algn="just">
              <a:lnSpc>
                <a:spcPct val="100000"/>
              </a:lnSpc>
              <a:buClr>
                <a:srgbClr val="002D69"/>
              </a:buClr>
              <a:buAutoNum type="arabicPeriod"/>
            </a:pPr>
            <a:endParaRPr lang="pl-PL"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AutoNum type="arabicPeriod"/>
            </a:pPr>
            <a:r>
              <a:rPr lang="en-US" b="1" dirty="0">
                <a:solidFill>
                  <a:srgbClr val="002060"/>
                </a:solidFill>
                <a:latin typeface="Times New Roman" panose="02020603050405020304" pitchFamily="18" charset="0"/>
                <a:cs typeface="Times New Roman" panose="02020603050405020304" pitchFamily="18" charset="0"/>
              </a:rPr>
              <a:t> Council Directive 2001/110/EC relating to honey, </a:t>
            </a:r>
            <a:r>
              <a:rPr lang="en-US" dirty="0">
                <a:solidFill>
                  <a:srgbClr val="002060"/>
                </a:solidFill>
                <a:latin typeface="Times New Roman" panose="02020603050405020304" pitchFamily="18" charset="0"/>
                <a:cs typeface="Times New Roman" panose="02020603050405020304" pitchFamily="18" charset="0"/>
              </a:rPr>
              <a:t>which specifies the different types of honey products</a:t>
            </a:r>
            <a:r>
              <a:rPr lang="pl-PL" dirty="0">
                <a:solidFill>
                  <a:srgbClr val="002060"/>
                </a:solidFill>
                <a:latin typeface="Times New Roman" panose="02020603050405020304" pitchFamily="18" charset="0"/>
                <a:cs typeface="Times New Roman" panose="02020603050405020304" pitchFamily="18" charset="0"/>
              </a:rPr>
              <a:t> t</a:t>
            </a:r>
            <a:r>
              <a:rPr lang="en-US" dirty="0">
                <a:solidFill>
                  <a:srgbClr val="002060"/>
                </a:solidFill>
                <a:latin typeface="Times New Roman" panose="02020603050405020304" pitchFamily="18" charset="0"/>
                <a:cs typeface="Times New Roman" panose="02020603050405020304" pitchFamily="18" charset="0"/>
              </a:rPr>
              <a:t>hat can be placed on the market under appropriate names and determines the labelling and packaging</a:t>
            </a:r>
            <a:r>
              <a:rPr lang="pl-PL"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rules as well as the requirements for providing information regarding the products’ origin. </a:t>
            </a:r>
            <a:endParaRPr lang="pl-PL"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17" y="56655"/>
            <a:ext cx="6146123" cy="1325105"/>
          </a:xfrm>
          <a:prstGeom prst="rect">
            <a:avLst/>
          </a:prstGeom>
        </p:spPr>
      </p:pic>
      <p:pic>
        <p:nvPicPr>
          <p:cNvPr id="5" name="Imagen 7" descr="CEDR">
            <a:extLst>
              <a:ext uri="{FF2B5EF4-FFF2-40B4-BE49-F238E27FC236}">
                <a16:creationId xmlns:a16="http://schemas.microsoft.com/office/drawing/2014/main" xmlns="" id="{5DA9D7F1-B8DB-486B-8B55-A96956B645B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spTree>
    <p:extLst>
      <p:ext uri="{BB962C8B-B14F-4D97-AF65-F5344CB8AC3E}">
        <p14:creationId xmlns:p14="http://schemas.microsoft.com/office/powerpoint/2010/main" val="44908116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95640" y="1700640"/>
            <a:ext cx="8352720" cy="4536000"/>
          </a:xfrm>
          <a:prstGeom prst="rect">
            <a:avLst/>
          </a:prstGeom>
          <a:noFill/>
          <a:ln>
            <a:noFill/>
          </a:ln>
        </p:spPr>
        <p:txBody>
          <a:bodyPr lIns="90000" tIns="45000" rIns="90000" bIns="45000"/>
          <a:lstStyle/>
          <a:p>
            <a:pPr marL="360" algn="ctr">
              <a:lnSpc>
                <a:spcPct val="100000"/>
              </a:lnSpc>
              <a:buClr>
                <a:srgbClr val="002D69"/>
              </a:buClr>
            </a:pPr>
            <a:r>
              <a:rPr lang="en-US" b="1" i="1" dirty="0">
                <a:solidFill>
                  <a:srgbClr val="002060"/>
                </a:solidFill>
                <a:latin typeface="Times New Roman" panose="02020603050405020304" pitchFamily="18" charset="0"/>
                <a:cs typeface="Times New Roman" panose="02020603050405020304" pitchFamily="18" charset="0"/>
              </a:rPr>
              <a:t>CJEU of 6 September 2011 in case C-442/09, Karl Heinz </a:t>
            </a:r>
            <a:r>
              <a:rPr lang="en-US" b="1" i="1" dirty="0" err="1">
                <a:solidFill>
                  <a:srgbClr val="002060"/>
                </a:solidFill>
                <a:latin typeface="Times New Roman" panose="02020603050405020304" pitchFamily="18" charset="0"/>
                <a:cs typeface="Times New Roman" panose="02020603050405020304" pitchFamily="18" charset="0"/>
              </a:rPr>
              <a:t>Bablok</a:t>
            </a:r>
            <a:r>
              <a:rPr lang="en-US" b="1" i="1" dirty="0">
                <a:solidFill>
                  <a:srgbClr val="002060"/>
                </a:solidFill>
                <a:latin typeface="Times New Roman" panose="02020603050405020304" pitchFamily="18" charset="0"/>
                <a:cs typeface="Times New Roman" panose="02020603050405020304" pitchFamily="18" charset="0"/>
              </a:rPr>
              <a:t> and Others v </a:t>
            </a:r>
            <a:r>
              <a:rPr lang="en-US" b="1" i="1" dirty="0" err="1">
                <a:solidFill>
                  <a:srgbClr val="002060"/>
                </a:solidFill>
                <a:latin typeface="Times New Roman" panose="02020603050405020304" pitchFamily="18" charset="0"/>
                <a:cs typeface="Times New Roman" panose="02020603050405020304" pitchFamily="18" charset="0"/>
              </a:rPr>
              <a:t>Freistaat</a:t>
            </a:r>
            <a:r>
              <a:rPr lang="en-US" b="1" i="1" dirty="0">
                <a:solidFill>
                  <a:srgbClr val="002060"/>
                </a:solidFill>
                <a:latin typeface="Times New Roman" panose="02020603050405020304" pitchFamily="18" charset="0"/>
                <a:cs typeface="Times New Roman" panose="02020603050405020304" pitchFamily="18" charset="0"/>
              </a:rPr>
              <a:t> Bayern</a:t>
            </a:r>
            <a:endParaRPr lang="pl-PL" sz="3200" b="1" i="1" strike="noStrike"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17" y="56655"/>
            <a:ext cx="6146123" cy="1325105"/>
          </a:xfrm>
          <a:prstGeom prst="rect">
            <a:avLst/>
          </a:prstGeom>
        </p:spPr>
      </p:pic>
      <p:pic>
        <p:nvPicPr>
          <p:cNvPr id="5" name="Symbol zastępczy zawartości 4">
            <a:extLst>
              <a:ext uri="{FF2B5EF4-FFF2-40B4-BE49-F238E27FC236}">
                <a16:creationId xmlns:a16="http://schemas.microsoft.com/office/drawing/2014/main" xmlns="" id="{C640CFEC-B5AC-455F-87B8-2D0508D86910}"/>
              </a:ext>
            </a:extLst>
          </p:cNvPr>
          <p:cNvPicPr/>
          <p:nvPr/>
        </p:nvPicPr>
        <p:blipFill>
          <a:blip r:embed="rId3"/>
          <a:stretch/>
        </p:blipFill>
        <p:spPr>
          <a:xfrm>
            <a:off x="568960" y="2407920"/>
            <a:ext cx="8260680" cy="3857800"/>
          </a:xfrm>
          <a:prstGeom prst="rect">
            <a:avLst/>
          </a:prstGeom>
          <a:ln>
            <a:noFill/>
          </a:ln>
        </p:spPr>
      </p:pic>
      <p:pic>
        <p:nvPicPr>
          <p:cNvPr id="6" name="Imagen 7" descr="CEDR">
            <a:extLst>
              <a:ext uri="{FF2B5EF4-FFF2-40B4-BE49-F238E27FC236}">
                <a16:creationId xmlns:a16="http://schemas.microsoft.com/office/drawing/2014/main" xmlns="" id="{2EDCFE04-D152-4F13-8647-13627EF295E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spTree>
    <p:extLst>
      <p:ext uri="{BB962C8B-B14F-4D97-AF65-F5344CB8AC3E}">
        <p14:creationId xmlns:p14="http://schemas.microsoft.com/office/powerpoint/2010/main" val="366845413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95640" y="1700640"/>
            <a:ext cx="8352720" cy="4536000"/>
          </a:xfrm>
          <a:prstGeom prst="rect">
            <a:avLst/>
          </a:prstGeom>
          <a:noFill/>
          <a:ln>
            <a:noFill/>
          </a:ln>
        </p:spPr>
        <p:txBody>
          <a:bodyPr lIns="90000" tIns="45000" rIns="90000" bIns="45000"/>
          <a:lstStyle/>
          <a:p>
            <a:pPr marL="343260" indent="-342900" algn="ctr">
              <a:lnSpc>
                <a:spcPct val="100000"/>
              </a:lnSpc>
              <a:buClr>
                <a:srgbClr val="002D69"/>
              </a:buClr>
              <a:buFont typeface="Arial" panose="020B0604020202020204" pitchFamily="34" charset="0"/>
              <a:buChar char="•"/>
            </a:pPr>
            <a:endParaRPr lang="pl-PL" sz="2000" b="1" dirty="0">
              <a:solidFill>
                <a:srgbClr val="002060"/>
              </a:solidFill>
              <a:latin typeface="Times New Roman" panose="02020603050405020304" pitchFamily="18" charset="0"/>
              <a:cs typeface="Times New Roman" panose="02020603050405020304" pitchFamily="18" charset="0"/>
            </a:endParaRPr>
          </a:p>
          <a:p>
            <a:pPr marL="343260" indent="-342900" algn="ctr">
              <a:lnSpc>
                <a:spcPct val="100000"/>
              </a:lnSpc>
              <a:buClr>
                <a:srgbClr val="002D69"/>
              </a:buClr>
              <a:buFont typeface="Arial" panose="020B0604020202020204" pitchFamily="34" charset="0"/>
              <a:buChar char="•"/>
            </a:pPr>
            <a:r>
              <a:rPr lang="pl-PL" sz="2000" b="1" dirty="0">
                <a:solidFill>
                  <a:srgbClr val="002060"/>
                </a:solidFill>
                <a:latin typeface="Times New Roman" panose="02020603050405020304" pitchFamily="18" charset="0"/>
                <a:cs typeface="Times New Roman" panose="02020603050405020304" pitchFamily="18" charset="0"/>
              </a:rPr>
              <a:t>Food waste in </a:t>
            </a:r>
            <a:r>
              <a:rPr lang="pl-PL" sz="2000" b="1" dirty="0" err="1">
                <a:solidFill>
                  <a:srgbClr val="002060"/>
                </a:solidFill>
                <a:latin typeface="Times New Roman" panose="02020603050405020304" pitchFamily="18" charset="0"/>
                <a:cs typeface="Times New Roman" panose="02020603050405020304" pitchFamily="18" charset="0"/>
              </a:rPr>
              <a:t>beekeeping</a:t>
            </a:r>
            <a:r>
              <a:rPr lang="pl-PL" sz="2000" b="1" dirty="0">
                <a:solidFill>
                  <a:srgbClr val="002060"/>
                </a:solidFill>
                <a:latin typeface="Times New Roman" panose="02020603050405020304" pitchFamily="18" charset="0"/>
                <a:cs typeface="Times New Roman" panose="02020603050405020304" pitchFamily="18" charset="0"/>
              </a:rPr>
              <a:t> </a:t>
            </a:r>
            <a:r>
              <a:rPr lang="pl-PL" sz="2000" b="1" dirty="0" err="1">
                <a:solidFill>
                  <a:srgbClr val="002060"/>
                </a:solidFill>
                <a:latin typeface="Times New Roman" panose="02020603050405020304" pitchFamily="18" charset="0"/>
                <a:cs typeface="Times New Roman" panose="02020603050405020304" pitchFamily="18" charset="0"/>
              </a:rPr>
              <a:t>sector</a:t>
            </a:r>
            <a:endParaRPr lang="pl-PL" sz="2000" b="1"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pl-PL" sz="2400" b="1"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en-US" sz="2400" b="1"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pl-PL" sz="2000" dirty="0" err="1">
                <a:solidFill>
                  <a:srgbClr val="002060"/>
                </a:solidFill>
                <a:latin typeface="Times New Roman" panose="02020603050405020304" pitchFamily="18" charset="0"/>
                <a:cs typeface="Times New Roman" panose="02020603050405020304" pitchFamily="18" charset="0"/>
              </a:rPr>
              <a:t>Generally</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speaking</a:t>
            </a:r>
            <a:r>
              <a:rPr lang="pl-PL" sz="2000" dirty="0">
                <a:solidFill>
                  <a:srgbClr val="002060"/>
                </a:solidFill>
                <a:latin typeface="Times New Roman" panose="02020603050405020304" pitchFamily="18" charset="0"/>
                <a:cs typeface="Times New Roman" panose="02020603050405020304" pitchFamily="18" charset="0"/>
              </a:rPr>
              <a:t> food waste in </a:t>
            </a:r>
            <a:r>
              <a:rPr lang="pl-PL" sz="2000" dirty="0" err="1">
                <a:solidFill>
                  <a:srgbClr val="002060"/>
                </a:solidFill>
                <a:latin typeface="Times New Roman" panose="02020603050405020304" pitchFamily="18" charset="0"/>
                <a:cs typeface="Times New Roman" panose="02020603050405020304" pitchFamily="18" charset="0"/>
              </a:rPr>
              <a:t>beekeeping</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sector</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is</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limited</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mainly</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due</a:t>
            </a:r>
            <a:r>
              <a:rPr lang="pl-PL" sz="2000" dirty="0">
                <a:solidFill>
                  <a:srgbClr val="002060"/>
                </a:solidFill>
                <a:latin typeface="Times New Roman" panose="02020603050405020304" pitchFamily="18" charset="0"/>
                <a:cs typeface="Times New Roman" panose="02020603050405020304" pitchFamily="18" charset="0"/>
              </a:rPr>
              <a:t> to the </a:t>
            </a:r>
            <a:r>
              <a:rPr lang="pl-PL" sz="2000" dirty="0" err="1">
                <a:solidFill>
                  <a:srgbClr val="002060"/>
                </a:solidFill>
                <a:latin typeface="Times New Roman" panose="02020603050405020304" pitchFamily="18" charset="0"/>
                <a:cs typeface="Times New Roman" panose="02020603050405020304" pitchFamily="18" charset="0"/>
              </a:rPr>
              <a:t>fact</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that</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beekeeping</a:t>
            </a:r>
            <a:r>
              <a:rPr lang="pl-PL" sz="2000" dirty="0">
                <a:solidFill>
                  <a:srgbClr val="002060"/>
                </a:solidFill>
                <a:latin typeface="Times New Roman" panose="02020603050405020304" pitchFamily="18" charset="0"/>
                <a:cs typeface="Times New Roman" panose="02020603050405020304" pitchFamily="18" charset="0"/>
              </a:rPr>
              <a:t> products </a:t>
            </a:r>
            <a:r>
              <a:rPr lang="pl-PL" sz="2000" dirty="0" err="1">
                <a:solidFill>
                  <a:srgbClr val="002060"/>
                </a:solidFill>
                <a:latin typeface="Times New Roman" panose="02020603050405020304" pitchFamily="18" charset="0"/>
                <a:cs typeface="Times New Roman" panose="02020603050405020304" pitchFamily="18" charset="0"/>
              </a:rPr>
              <a:t>have</a:t>
            </a:r>
            <a:r>
              <a:rPr lang="pl-PL" sz="2000" dirty="0">
                <a:solidFill>
                  <a:srgbClr val="002060"/>
                </a:solidFill>
                <a:latin typeface="Times New Roman" panose="02020603050405020304" pitchFamily="18" charset="0"/>
                <a:cs typeface="Times New Roman" panose="02020603050405020304" pitchFamily="18" charset="0"/>
              </a:rPr>
              <a:t> a </a:t>
            </a:r>
            <a:r>
              <a:rPr lang="pl-PL" sz="2000" dirty="0" err="1">
                <a:solidFill>
                  <a:srgbClr val="002060"/>
                </a:solidFill>
                <a:latin typeface="Times New Roman" panose="02020603050405020304" pitchFamily="18" charset="0"/>
                <a:cs typeface="Times New Roman" panose="02020603050405020304" pitchFamily="18" charset="0"/>
              </a:rPr>
              <a:t>long</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expiry</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date</a:t>
            </a:r>
            <a:r>
              <a:rPr lang="pl-PL" sz="2000" dirty="0">
                <a:solidFill>
                  <a:srgbClr val="002060"/>
                </a:solidFill>
                <a:latin typeface="Times New Roman" panose="02020603050405020304" pitchFamily="18" charset="0"/>
                <a:cs typeface="Times New Roman" panose="02020603050405020304" pitchFamily="18" charset="0"/>
              </a:rPr>
              <a:t>,</a:t>
            </a:r>
          </a:p>
          <a:p>
            <a:pPr marL="343260" indent="-342900" algn="just">
              <a:lnSpc>
                <a:spcPct val="100000"/>
              </a:lnSpc>
              <a:buClr>
                <a:srgbClr val="002D69"/>
              </a:buClr>
              <a:buFont typeface="Arial" panose="020B0604020202020204" pitchFamily="34" charset="0"/>
              <a:buChar char="•"/>
            </a:pPr>
            <a:endParaRPr lang="pl-PL" sz="2000"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000"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pl-PL" sz="2000" dirty="0" err="1">
                <a:solidFill>
                  <a:srgbClr val="002060"/>
                </a:solidFill>
                <a:latin typeface="Times New Roman" panose="02020603050405020304" pitchFamily="18" charset="0"/>
                <a:cs typeface="Times New Roman" panose="02020603050405020304" pitchFamily="18" charset="0"/>
              </a:rPr>
              <a:t>Still</a:t>
            </a:r>
            <a:r>
              <a:rPr lang="pl-PL" sz="2000" dirty="0">
                <a:solidFill>
                  <a:srgbClr val="002060"/>
                </a:solidFill>
                <a:latin typeface="Times New Roman" panose="02020603050405020304" pitchFamily="18" charset="0"/>
                <a:cs typeface="Times New Roman" panose="02020603050405020304" pitchFamily="18" charset="0"/>
              </a:rPr>
              <a:t>, the food fraud </a:t>
            </a:r>
            <a:r>
              <a:rPr lang="pl-PL" sz="2000" dirty="0" err="1">
                <a:solidFill>
                  <a:srgbClr val="002060"/>
                </a:solidFill>
                <a:latin typeface="Times New Roman" panose="02020603050405020304" pitchFamily="18" charset="0"/>
                <a:cs typeface="Times New Roman" panose="02020603050405020304" pitchFamily="18" charset="0"/>
              </a:rPr>
              <a:t>is</a:t>
            </a:r>
            <a:r>
              <a:rPr lang="pl-PL" sz="2000" dirty="0">
                <a:solidFill>
                  <a:srgbClr val="002060"/>
                </a:solidFill>
                <a:latin typeface="Times New Roman" panose="02020603050405020304" pitchFamily="18" charset="0"/>
                <a:cs typeface="Times New Roman" panose="02020603050405020304" pitchFamily="18" charset="0"/>
              </a:rPr>
              <a:t> a </a:t>
            </a:r>
            <a:r>
              <a:rPr lang="pl-PL" sz="2000" dirty="0" err="1">
                <a:solidFill>
                  <a:srgbClr val="002060"/>
                </a:solidFill>
                <a:latin typeface="Times New Roman" panose="02020603050405020304" pitchFamily="18" charset="0"/>
                <a:cs typeface="Times New Roman" panose="02020603050405020304" pitchFamily="18" charset="0"/>
              </a:rPr>
              <a:t>serious</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issue</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which</a:t>
            </a:r>
            <a:r>
              <a:rPr lang="pl-PL" sz="2000" dirty="0">
                <a:solidFill>
                  <a:srgbClr val="002060"/>
                </a:solidFill>
                <a:latin typeface="Times New Roman" panose="02020603050405020304" pitchFamily="18" charset="0"/>
                <a:cs typeface="Times New Roman" panose="02020603050405020304" pitchFamily="18" charset="0"/>
              </a:rPr>
              <a:t> EU </a:t>
            </a:r>
            <a:r>
              <a:rPr lang="pl-PL" sz="2000" dirty="0" err="1">
                <a:solidFill>
                  <a:srgbClr val="002060"/>
                </a:solidFill>
                <a:latin typeface="Times New Roman" panose="02020603050405020304" pitchFamily="18" charset="0"/>
                <a:cs typeface="Times New Roman" panose="02020603050405020304" pitchFamily="18" charset="0"/>
              </a:rPr>
              <a:t>beekeeping</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sector</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is</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faces</a:t>
            </a:r>
            <a:r>
              <a:rPr lang="pl-PL" sz="2000" dirty="0">
                <a:solidFill>
                  <a:srgbClr val="002060"/>
                </a:solidFill>
                <a:latin typeface="Times New Roman" panose="02020603050405020304" pitchFamily="18" charset="0"/>
                <a:cs typeface="Times New Roman" panose="02020603050405020304" pitchFamily="18" charset="0"/>
              </a:rPr>
              <a:t> </a:t>
            </a:r>
            <a:r>
              <a:rPr lang="pl-PL" sz="2000" dirty="0" err="1">
                <a:solidFill>
                  <a:srgbClr val="002060"/>
                </a:solidFill>
                <a:latin typeface="Times New Roman" panose="02020603050405020304" pitchFamily="18" charset="0"/>
                <a:cs typeface="Times New Roman" panose="02020603050405020304" pitchFamily="18" charset="0"/>
              </a:rPr>
              <a:t>now</a:t>
            </a:r>
            <a:r>
              <a:rPr lang="pl-PL" sz="2000" dirty="0">
                <a:solidFill>
                  <a:srgbClr val="002060"/>
                </a:solidFill>
                <a:latin typeface="Times New Roman" panose="02020603050405020304" pitchFamily="18" charset="0"/>
                <a:cs typeface="Times New Roman" panose="02020603050405020304" pitchFamily="18" charset="0"/>
              </a:rPr>
              <a:t>.</a:t>
            </a: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17" y="56655"/>
            <a:ext cx="6146123" cy="1325105"/>
          </a:xfrm>
          <a:prstGeom prst="rect">
            <a:avLst/>
          </a:prstGeom>
        </p:spPr>
      </p:pic>
      <p:pic>
        <p:nvPicPr>
          <p:cNvPr id="5" name="Imagen 7" descr="CEDR">
            <a:extLst>
              <a:ext uri="{FF2B5EF4-FFF2-40B4-BE49-F238E27FC236}">
                <a16:creationId xmlns:a16="http://schemas.microsoft.com/office/drawing/2014/main" xmlns="" id="{5DA9D7F1-B8DB-486B-8B55-A96956B645B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spTree>
    <p:extLst>
      <p:ext uri="{BB962C8B-B14F-4D97-AF65-F5344CB8AC3E}">
        <p14:creationId xmlns:p14="http://schemas.microsoft.com/office/powerpoint/2010/main" val="124015117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197065" y="1729745"/>
            <a:ext cx="8602824" cy="4633733"/>
          </a:xfrm>
          <a:prstGeom prst="rect">
            <a:avLst/>
          </a:prstGeom>
          <a:noFill/>
          <a:ln>
            <a:noFill/>
          </a:ln>
        </p:spPr>
        <p:txBody>
          <a:bodyPr lIns="90000" tIns="45000" rIns="90000" bIns="45000"/>
          <a:lstStyle/>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Poland scores relatively high on total food waste. Poland ranks 5th among European Member States</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a:t>
            </a:r>
          </a:p>
          <a:p>
            <a:pPr marL="360" algn="just">
              <a:lnSpc>
                <a:spcPct val="100000"/>
              </a:lnSpc>
              <a:buClr>
                <a:srgbClr val="002D69"/>
              </a:buCl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According</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to the results of the research carried out in 2020 by the Institute of Environmental</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Protection—National Research Institute and the</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Warsaw University of Life Sciences, as a</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part of the project entitled “Development of Monitoring System of Food</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Waste as well as</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Efficient Program of Rationalization and Reduction of Loss and Waste of Food”, it was shown that as much as 60%, or nearly 3 million tons, of food thrown</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away comes from households.</a:t>
            </a: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197065" y="1729745"/>
            <a:ext cx="8602824" cy="4633733"/>
          </a:xfrm>
          <a:prstGeom prst="rect">
            <a:avLst/>
          </a:prstGeom>
          <a:noFill/>
          <a:ln>
            <a:noFill/>
          </a:ln>
        </p:spPr>
        <p:txBody>
          <a:bodyPr lIns="90000" tIns="45000" rIns="90000" bIns="45000"/>
          <a:lstStyle/>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According</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to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scientific</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surveys</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Poland is accountable for as much as 10 percent of EU food waste per year, amounting to 9 </a:t>
            </a:r>
            <a:r>
              <a:rPr lang="en-US"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mln</a:t>
            </a:r>
            <a:r>
              <a:rPr lang="en-US"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tons. Moreover, two-thirds of that food is within its expiration date.</a:t>
            </a: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The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Polish</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Parliament</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has</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adopted</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on 19th of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July</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of 2019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Act</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on </a:t>
            </a:r>
            <a:r>
              <a:rPr lang="pl-PL" sz="2400"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Counteracting</a:t>
            </a:r>
            <a:r>
              <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rPr>
              <a:t> Food Waste </a:t>
            </a: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59093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7682" y="1737517"/>
            <a:ext cx="8602824" cy="4633733"/>
          </a:xfrm>
          <a:prstGeom prst="rect">
            <a:avLst/>
          </a:prstGeom>
          <a:noFill/>
          <a:ln>
            <a:noFill/>
          </a:ln>
        </p:spPr>
        <p:txBody>
          <a:bodyPr lIns="90000" tIns="45000" rIns="90000" bIns="45000"/>
          <a:lstStyle/>
          <a:p>
            <a:pPr marL="360" algn="just">
              <a:lnSpc>
                <a:spcPct val="100000"/>
              </a:lnSpc>
              <a:buClr>
                <a:srgbClr val="002D69"/>
              </a:buCl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ctr">
              <a:lnSpc>
                <a:spcPct val="100000"/>
              </a:lnSpc>
              <a:buClr>
                <a:srgbClr val="002D69"/>
              </a:buClr>
              <a:buFont typeface="Arial" panose="020B0604020202020204" pitchFamily="34" charset="0"/>
              <a:buChar char="•"/>
            </a:pPr>
            <a:r>
              <a:rPr lang="en-US" sz="2000" b="1" spc="-1" dirty="0">
                <a:solidFill>
                  <a:srgbClr val="002060"/>
                </a:solidFill>
                <a:uFill>
                  <a:solidFill>
                    <a:srgbClr val="FFFFFF"/>
                  </a:solidFill>
                </a:uFill>
                <a:latin typeface="Times New Roman" panose="02020603050405020304" pitchFamily="18" charset="0"/>
                <a:cs typeface="Times New Roman" panose="02020603050405020304" pitchFamily="18" charset="0"/>
              </a:rPr>
              <a:t>As a matter of principle</a:t>
            </a:r>
            <a:r>
              <a:rPr lang="pl-PL" sz="2000" b="1" spc="-1" dirty="0">
                <a:solidFill>
                  <a:srgbClr val="002060"/>
                </a:solidFill>
                <a:uFill>
                  <a:solidFill>
                    <a:srgbClr val="FFFFFF"/>
                  </a:solidFill>
                </a:uFill>
                <a:latin typeface="Times New Roman" panose="02020603050405020304" pitchFamily="18" charset="0"/>
                <a:cs typeface="Times New Roman" panose="02020603050405020304" pitchFamily="18" charset="0"/>
              </a:rPr>
              <a:t> the </a:t>
            </a:r>
            <a:r>
              <a:rPr lang="pl-PL" sz="2000" b="1"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Act</a:t>
            </a:r>
            <a:r>
              <a:rPr lang="pl-PL" sz="2000" b="1"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z="2000" b="1" spc="-1" dirty="0">
                <a:solidFill>
                  <a:srgbClr val="002060"/>
                </a:solidFill>
                <a:uFill>
                  <a:solidFill>
                    <a:srgbClr val="FFFFFF"/>
                  </a:solidFill>
                </a:uFill>
                <a:latin typeface="Times New Roman" panose="02020603050405020304" pitchFamily="18" charset="0"/>
                <a:cs typeface="Times New Roman" panose="02020603050405020304" pitchFamily="18" charset="0"/>
              </a:rPr>
              <a:t>shall cover solely food sellers, meaning entities that meet jointly the following conditions:</a:t>
            </a:r>
          </a:p>
          <a:p>
            <a:pPr marL="343260" indent="-342900" algn="just">
              <a:lnSpc>
                <a:spcPct val="100000"/>
              </a:lnSpc>
              <a:buClr>
                <a:srgbClr val="002D69"/>
              </a:buClr>
              <a:buFont typeface="Arial" panose="020B0604020202020204" pitchFamily="34" charset="0"/>
              <a:buChar char="•"/>
            </a:pPr>
            <a:endPar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are food business operators within the meaning of Article 3(3) of the Regulation (EC) No. 178/2002;</a:t>
            </a: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the scope of the operated food business covers sales of food in retail sales outlets or wholesale trade units;</a:t>
            </a: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the sales area in a retail sale outlet or a wholesale trade unit exceeds 250 square meters within the meaning of Article 2(19) of the Act of 27 March 2003 on Spatial Planning and Management (consolidated text, Polish Journal of Laws of 2018, item 1945, hereinafter: the Spatial Planning and Management Act) or 400 square meters during the first two years following the implementation of the Food Waste Act;</a:t>
            </a: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revenues from the sales of food account for at least 50 percent of the total revenues from sales.</a:t>
            </a:r>
            <a:r>
              <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 </a:t>
            </a: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98241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7682" y="1737517"/>
            <a:ext cx="8602824" cy="4633733"/>
          </a:xfrm>
          <a:prstGeom prst="rect">
            <a:avLst/>
          </a:prstGeom>
          <a:noFill/>
          <a:ln>
            <a:noFill/>
          </a:ln>
        </p:spPr>
        <p:txBody>
          <a:bodyPr lIns="90000" tIns="45000" rIns="90000" bIns="45000"/>
          <a:lstStyle/>
          <a:p>
            <a:pPr marL="360" algn="just">
              <a:lnSpc>
                <a:spcPct val="100000"/>
              </a:lnSpc>
              <a:buClr>
                <a:srgbClr val="002D69"/>
              </a:buCl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ctr">
              <a:lnSpc>
                <a:spcPct val="100000"/>
              </a:lnSpc>
              <a:buClr>
                <a:srgbClr val="002D69"/>
              </a:buClr>
              <a:buFont typeface="Arial" panose="020B0604020202020204" pitchFamily="34" charset="0"/>
              <a:buChar char="•"/>
            </a:pPr>
            <a:r>
              <a:rPr lang="en-US" sz="2000" b="1" spc="-1" dirty="0">
                <a:solidFill>
                  <a:srgbClr val="002060"/>
                </a:solidFill>
                <a:uFill>
                  <a:solidFill>
                    <a:srgbClr val="FFFFFF"/>
                  </a:solidFill>
                </a:uFill>
                <a:latin typeface="Times New Roman" panose="02020603050405020304" pitchFamily="18" charset="0"/>
                <a:cs typeface="Times New Roman" panose="02020603050405020304" pitchFamily="18" charset="0"/>
              </a:rPr>
              <a:t>Responsibilities of food business operators</a:t>
            </a:r>
            <a:endParaRPr lang="pl-PL" sz="2000" b="1"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ctr">
              <a:lnSpc>
                <a:spcPct val="100000"/>
              </a:lnSpc>
              <a:buClr>
                <a:srgbClr val="002D69"/>
              </a:buClr>
              <a:buFont typeface="Arial" panose="020B0604020202020204" pitchFamily="34" charset="0"/>
              <a:buChar char="•"/>
            </a:pPr>
            <a:endParaRPr lang="en-US" sz="2000" b="1"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As per the passed provisions, entrepreneurs acting as food business operators are required to:</a:t>
            </a:r>
          </a:p>
          <a:p>
            <a:pPr marL="343260" indent="-342900" algn="just">
              <a:lnSpc>
                <a:spcPct val="100000"/>
              </a:lnSpc>
              <a:buClr>
                <a:srgbClr val="002D69"/>
              </a:buClr>
              <a:buFont typeface="Arial" panose="020B0604020202020204" pitchFamily="34" charset="0"/>
              <a:buChar char="•"/>
            </a:pPr>
            <a:endParaRPr lang="en-US" sz="2000" b="1"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enter into an agreement with a non-governmental organization for food transfer;</a:t>
            </a:r>
            <a:endParaRPr lang="pl-PL"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conduct educational and informational campaigns on rational management of food and prevention of food waste at the outlet; and</a:t>
            </a:r>
            <a:endParaRPr lang="pl-PL"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pay charges for wasting food;</a:t>
            </a:r>
            <a:endParaRPr lang="pl-PL"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file an annual report on food waste.</a:t>
            </a:r>
          </a:p>
          <a:p>
            <a:pPr marL="343260" indent="-342900" algn="just">
              <a:lnSpc>
                <a:spcPct val="100000"/>
              </a:lnSpc>
              <a:buClr>
                <a:srgbClr val="002D69"/>
              </a:buClr>
              <a:buFont typeface="Arial" panose="020B0604020202020204" pitchFamily="34" charset="0"/>
              <a:buChar char="•"/>
            </a:pPr>
            <a:endPar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z="2400"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86060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7682" y="1737517"/>
            <a:ext cx="8602824" cy="4633733"/>
          </a:xfrm>
          <a:prstGeom prst="rect">
            <a:avLst/>
          </a:prstGeom>
          <a:noFill/>
          <a:ln>
            <a:noFill/>
          </a:ln>
        </p:spPr>
        <p:txBody>
          <a:bodyPr lIns="90000" tIns="45000" rIns="90000" bIns="45000"/>
          <a:lstStyle/>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The fee imposed on the food sellers is calculated by the end of the calendar year as the product of the rate of the fee and the weight of food wasted. The base for calculating the fee is 90 percent of the mass of the food in kgs, while the rate amounts to PLN 0.1 per 1 kilogram of wasted food. The operator may deduct the fee by the costs of the conducted educational and informational campaigns along with the costs of performing the contract concluded with an NGO, with particular regard to the costs of food transport and distribution. </a:t>
            </a: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30421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7682" y="1737517"/>
            <a:ext cx="8602824" cy="4633733"/>
          </a:xfrm>
          <a:prstGeom prst="rect">
            <a:avLst/>
          </a:prstGeom>
          <a:noFill/>
          <a:ln>
            <a:noFill/>
          </a:ln>
        </p:spPr>
        <p:txBody>
          <a:bodyPr lIns="90000" tIns="45000" rIns="90000" bIns="45000"/>
          <a:lstStyle/>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z="2000" spc="-1" dirty="0">
                <a:solidFill>
                  <a:srgbClr val="002060"/>
                </a:solidFill>
                <a:uFill>
                  <a:solidFill>
                    <a:srgbClr val="FFFFFF"/>
                  </a:solidFill>
                </a:uFill>
                <a:latin typeface="Times New Roman" panose="02020603050405020304" pitchFamily="18" charset="0"/>
                <a:cs typeface="Times New Roman" panose="02020603050405020304" pitchFamily="18" charset="0"/>
              </a:rPr>
              <a:t>The fee imposed on the food sellers is calculated by the end of the calendar year as the product of the rate of the fee and the weight of food wasted. The base for calculating the fee is 90 percent of the mass of the food in kgs, while the rate amounts to PLN 0.1 per 1 kilogram of wasted food. The operator may deduct the fee by the costs of the conducted educational and informational campaigns along with the costs of performing the contract concluded with an NGO, with particular regard to the costs of food transport and distribution. </a:t>
            </a: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69020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7682" y="1737517"/>
            <a:ext cx="8602824" cy="4633733"/>
          </a:xfrm>
          <a:prstGeom prst="rect">
            <a:avLst/>
          </a:prstGeom>
          <a:noFill/>
          <a:ln>
            <a:noFill/>
          </a:ln>
        </p:spPr>
        <p:txBody>
          <a:bodyPr lIns="90000" tIns="45000" rIns="90000" bIns="45000"/>
          <a:lstStyle/>
          <a:p>
            <a:pPr marL="343260" indent="-342900" algn="ctr">
              <a:lnSpc>
                <a:spcPct val="100000"/>
              </a:lnSpc>
              <a:buClr>
                <a:srgbClr val="002D69"/>
              </a:buClr>
              <a:buFont typeface="Arial" panose="020B0604020202020204" pitchFamily="34" charset="0"/>
              <a:buChar char="•"/>
            </a:pPr>
            <a:r>
              <a:rPr lang="en-US" b="1" spc="-1" dirty="0">
                <a:solidFill>
                  <a:srgbClr val="002060"/>
                </a:solidFill>
                <a:uFill>
                  <a:solidFill>
                    <a:srgbClr val="FFFFFF"/>
                  </a:solidFill>
                </a:uFill>
                <a:latin typeface="Times New Roman" panose="02020603050405020304" pitchFamily="18" charset="0"/>
                <a:cs typeface="Times New Roman" panose="02020603050405020304" pitchFamily="18" charset="0"/>
              </a:rPr>
              <a:t>Sanctions for breaching the provisions of the Food Waste Act</a:t>
            </a:r>
            <a:endParaRPr lang="pl-PL" b="1"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ctr">
              <a:lnSpc>
                <a:spcPct val="100000"/>
              </a:lnSpc>
              <a:buClr>
                <a:srgbClr val="002D69"/>
              </a:buClr>
              <a:buFont typeface="Arial" panose="020B0604020202020204" pitchFamily="34" charset="0"/>
              <a:buChar char="•"/>
            </a:pPr>
            <a:endParaRPr lang="en-US" b="1"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In the event of breach of the provisions laid down in the Food Waste Act, two types of sanctions may be imposed:</a:t>
            </a:r>
          </a:p>
          <a:p>
            <a:pPr marL="343260" indent="-342900" algn="just">
              <a:lnSpc>
                <a:spcPct val="100000"/>
              </a:lnSpc>
              <a:buClr>
                <a:srgbClr val="002D69"/>
              </a:buClr>
              <a:buFont typeface="Arial" panose="020B0604020202020204" pitchFamily="34" charset="0"/>
              <a:buChar char="•"/>
            </a:pPr>
            <a:endPar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penal sanctions in the form of a fine imposed under the provisions of the Act of 24 August 2001 – Code of proceedings in </a:t>
            </a:r>
            <a:r>
              <a:rPr lang="en-US" spc="-1" dirty="0" err="1">
                <a:solidFill>
                  <a:srgbClr val="002060"/>
                </a:solidFill>
                <a:uFill>
                  <a:solidFill>
                    <a:srgbClr val="FFFFFF"/>
                  </a:solidFill>
                </a:uFill>
                <a:latin typeface="Times New Roman" panose="02020603050405020304" pitchFamily="18" charset="0"/>
                <a:cs typeface="Times New Roman" panose="02020603050405020304" pitchFamily="18" charset="0"/>
              </a:rPr>
              <a:t>misdemeanour</a:t>
            </a: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 cases, for failure to submit a written annual report on food waste by March 31 of the calendar year following the year to which the report relates; and</a:t>
            </a: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endPar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343260" indent="-342900" algn="just">
              <a:lnSpc>
                <a:spcPct val="100000"/>
              </a:lnSpc>
              <a:buClr>
                <a:srgbClr val="002D69"/>
              </a:buClr>
              <a:buFont typeface="Arial" panose="020B0604020202020204" pitchFamily="34" charset="0"/>
              <a:buChar char="•"/>
            </a:pPr>
            <a:r>
              <a:rPr lang="en-US" spc="-1" dirty="0">
                <a:solidFill>
                  <a:srgbClr val="002060"/>
                </a:solidFill>
                <a:uFill>
                  <a:solidFill>
                    <a:srgbClr val="FFFFFF"/>
                  </a:solidFill>
                </a:uFill>
                <a:latin typeface="Times New Roman" panose="02020603050405020304" pitchFamily="18" charset="0"/>
                <a:cs typeface="Times New Roman" panose="02020603050405020304" pitchFamily="18" charset="0"/>
              </a:rPr>
              <a:t>administrative sanctions in the form of a financial penalty in the amount of PLN 5,000 for non-conclusion of a contract with an NGO on free transfer of food and/or a financial penalty in the amount ranging from PLN 500 to PLN 10,000 for a breach of the obligation to pay the fee for wasted food, payable to a selected NGO</a:t>
            </a:r>
            <a:endParaRPr lang="pl-PL"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398" y="102762"/>
            <a:ext cx="3992602"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35" y="320197"/>
            <a:ext cx="1285477" cy="1417320"/>
          </a:xfrm>
          <a:prstGeom prst="rect">
            <a:avLst/>
          </a:prstGeom>
          <a:noFill/>
          <a:ln>
            <a:noFill/>
          </a:ln>
        </p:spPr>
      </p:pic>
      <p:pic>
        <p:nvPicPr>
          <p:cNvPr id="6146" name="Picture 2" descr="https://s2.tvp.pl/images2/2/f/6/uid_2f6991f02da9eb07a9e62951301e4a211534186031681_width_907_play_0_pos_0_gs_0_height_515.jpg">
            <a:extLst>
              <a:ext uri="{FF2B5EF4-FFF2-40B4-BE49-F238E27FC236}">
                <a16:creationId xmlns:a16="http://schemas.microsoft.com/office/drawing/2014/main" xmlns="" id="{5BFC40A0-74C3-4785-AC32-DB0D8C48190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8212" y="15241"/>
            <a:ext cx="3740551" cy="1417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61852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95640" y="1700640"/>
            <a:ext cx="8352720" cy="4536000"/>
          </a:xfrm>
          <a:prstGeom prst="rect">
            <a:avLst/>
          </a:prstGeom>
          <a:noFill/>
          <a:ln>
            <a:noFill/>
          </a:ln>
        </p:spPr>
        <p:txBody>
          <a:bodyPr lIns="90000" tIns="45000" rIns="90000" bIns="45000"/>
          <a:lstStyle/>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r>
              <a:rPr lang="pl-PL" sz="2400" dirty="0">
                <a:solidFill>
                  <a:srgbClr val="002060"/>
                </a:solidFill>
                <a:latin typeface="Times New Roman" panose="02020603050405020304" pitchFamily="18" charset="0"/>
                <a:cs typeface="Times New Roman" panose="02020603050405020304" pitchFamily="18" charset="0"/>
              </a:rPr>
              <a:t>1. </a:t>
            </a:r>
            <a:r>
              <a:rPr lang="pl-PL" sz="2400" dirty="0" err="1">
                <a:solidFill>
                  <a:srgbClr val="002060"/>
                </a:solidFill>
                <a:latin typeface="Times New Roman" panose="02020603050405020304" pitchFamily="18" charset="0"/>
                <a:cs typeface="Times New Roman" panose="02020603050405020304" pitchFamily="18" charset="0"/>
              </a:rPr>
              <a:t>Bees</a:t>
            </a:r>
            <a:r>
              <a:rPr lang="pl-PL"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pollinate more than </a:t>
            </a:r>
            <a:r>
              <a:rPr lang="en-US" sz="2400" b="1" dirty="0">
                <a:solidFill>
                  <a:srgbClr val="002060"/>
                </a:solidFill>
                <a:latin typeface="Times New Roman" panose="02020603050405020304" pitchFamily="18" charset="0"/>
                <a:cs typeface="Times New Roman" panose="02020603050405020304" pitchFamily="18" charset="0"/>
              </a:rPr>
              <a:t>80% </a:t>
            </a:r>
            <a:r>
              <a:rPr lang="en-US" sz="2400" dirty="0">
                <a:solidFill>
                  <a:srgbClr val="002060"/>
                </a:solidFill>
                <a:latin typeface="Times New Roman" panose="02020603050405020304" pitchFamily="18" charset="0"/>
                <a:cs typeface="Times New Roman" panose="02020603050405020304" pitchFamily="18" charset="0"/>
              </a:rPr>
              <a:t>of wild and cultivated plants in the world, influencing on the seize of the crops and at the same time contributing to maintain the food security in all 28 Member States</a:t>
            </a:r>
            <a:r>
              <a:rPr lang="pl-PL" sz="2400" dirty="0">
                <a:solidFill>
                  <a:srgbClr val="002060"/>
                </a:solidFill>
                <a:latin typeface="Times New Roman" panose="02020603050405020304" pitchFamily="18" charset="0"/>
                <a:cs typeface="Times New Roman" panose="02020603050405020304" pitchFamily="18" charset="0"/>
              </a:rPr>
              <a:t>.</a:t>
            </a:r>
          </a:p>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endParaRPr lang="pl-PL" sz="2400" dirty="0">
              <a:solidFill>
                <a:srgbClr val="002060"/>
              </a:solidFill>
              <a:latin typeface="Times New Roman" panose="02020603050405020304" pitchFamily="18" charset="0"/>
              <a:cs typeface="Times New Roman" panose="02020603050405020304" pitchFamily="18" charset="0"/>
            </a:endParaRPr>
          </a:p>
          <a:p>
            <a:pPr marL="360" algn="just">
              <a:lnSpc>
                <a:spcPct val="100000"/>
              </a:lnSpc>
              <a:buClr>
                <a:srgbClr val="002D69"/>
              </a:buClr>
            </a:pPr>
            <a:r>
              <a:rPr lang="pl-PL" sz="2400" dirty="0">
                <a:solidFill>
                  <a:srgbClr val="002060"/>
                </a:solidFill>
                <a:latin typeface="Times New Roman" panose="02020603050405020304" pitchFamily="18" charset="0"/>
                <a:cs typeface="Times New Roman" panose="02020603050405020304" pitchFamily="18" charset="0"/>
              </a:rPr>
              <a:t>2. </a:t>
            </a:r>
            <a:r>
              <a:rPr lang="en-US" sz="2400" dirty="0">
                <a:solidFill>
                  <a:srgbClr val="002060"/>
                </a:solidFill>
                <a:latin typeface="Times New Roman" panose="02020603050405020304" pitchFamily="18" charset="0"/>
                <a:cs typeface="Times New Roman" panose="02020603050405020304" pitchFamily="18" charset="0"/>
              </a:rPr>
              <a:t>Furthermore, honey bees help to keep the proper level of biodiversity of natural ecosystems. It is estimated that pollination of plants by </a:t>
            </a:r>
            <a:r>
              <a:rPr lang="en-US" sz="2400" dirty="0" err="1">
                <a:solidFill>
                  <a:srgbClr val="002060"/>
                </a:solidFill>
                <a:latin typeface="Times New Roman" panose="02020603050405020304" pitchFamily="18" charset="0"/>
                <a:cs typeface="Times New Roman" panose="02020603050405020304" pitchFamily="18" charset="0"/>
              </a:rPr>
              <a:t>Apis</a:t>
            </a:r>
            <a:r>
              <a:rPr lang="en-US" sz="2400" dirty="0">
                <a:solidFill>
                  <a:srgbClr val="002060"/>
                </a:solidFill>
                <a:latin typeface="Times New Roman" panose="02020603050405020304" pitchFamily="18" charset="0"/>
                <a:cs typeface="Times New Roman" panose="02020603050405020304" pitchFamily="18" charset="0"/>
              </a:rPr>
              <a:t> mellifera guarantees the EU economy a profit of more than </a:t>
            </a:r>
            <a:r>
              <a:rPr lang="en-US" sz="2400" b="1" dirty="0">
                <a:solidFill>
                  <a:srgbClr val="002060"/>
                </a:solidFill>
                <a:latin typeface="Times New Roman" panose="02020603050405020304" pitchFamily="18" charset="0"/>
                <a:cs typeface="Times New Roman" panose="02020603050405020304" pitchFamily="18" charset="0"/>
              </a:rPr>
              <a:t>€ 22 billion annually. </a:t>
            </a:r>
            <a:endParaRPr lang="pl-PL" sz="2400" b="1" u="sng" strike="noStrike" spc="-1" dirty="0">
              <a:solidFill>
                <a:srgbClr val="002060"/>
              </a:solidFill>
              <a:uFill>
                <a:solidFill>
                  <a:srgbClr val="FFFFFF"/>
                </a:solidFill>
              </a:uFill>
              <a:latin typeface="Times New Roman" panose="02020603050405020304" pitchFamily="18" charset="0"/>
              <a:cs typeface="Times New Roman" panose="02020603050405020304" pitchFamily="18" charset="0"/>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1800" b="0" strike="noStrike"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pc="-1" dirty="0">
              <a:solidFill>
                <a:srgbClr val="002D69"/>
              </a:solidFill>
              <a:uFill>
                <a:solidFill>
                  <a:srgbClr val="FFFFFF"/>
                </a:solidFill>
              </a:uFill>
              <a:latin typeface="Georgia"/>
            </a:endParaRPr>
          </a:p>
          <a:p>
            <a:pPr marL="457200" indent="-456840" algn="just">
              <a:lnSpc>
                <a:spcPct val="100000"/>
              </a:lnSpc>
              <a:buClr>
                <a:srgbClr val="002D69"/>
              </a:buClr>
              <a:buFont typeface="Arial"/>
              <a:buAutoNum type="arabicParenR"/>
            </a:pPr>
            <a:endParaRPr lang="pl-PL" sz="3200" b="0" strike="noStrike" spc="-1" dirty="0">
              <a:solidFill>
                <a:srgbClr val="000000"/>
              </a:solidFill>
              <a:uFill>
                <a:solidFill>
                  <a:srgbClr val="FFFFFF"/>
                </a:solidFill>
              </a:uFill>
              <a:latin typeface="Calibri"/>
            </a:endParaRPr>
          </a:p>
          <a:p>
            <a:pPr algn="just">
              <a:lnSpc>
                <a:spcPct val="100000"/>
              </a:lnSpc>
            </a:pPr>
            <a:endParaRPr lang="pl-PL" sz="3200" b="0" strike="noStrike" spc="-1" dirty="0">
              <a:solidFill>
                <a:srgbClr val="000000"/>
              </a:solidFill>
              <a:uFill>
                <a:solidFill>
                  <a:srgbClr val="FFFFFF"/>
                </a:solidFill>
              </a:uFill>
              <a:latin typeface="Calibri"/>
            </a:endParaRPr>
          </a:p>
        </p:txBody>
      </p:sp>
      <p:sp>
        <p:nvSpPr>
          <p:cNvPr id="84" name="TextShape 2"/>
          <p:cNvSpPr txBox="1"/>
          <p:nvPr/>
        </p:nvSpPr>
        <p:spPr>
          <a:xfrm>
            <a:off x="2988000" y="404640"/>
            <a:ext cx="5698440" cy="1012680"/>
          </a:xfrm>
          <a:prstGeom prst="rect">
            <a:avLst/>
          </a:prstGeom>
          <a:noFill/>
          <a:ln>
            <a:noFill/>
          </a:ln>
        </p:spPr>
        <p:txBody>
          <a:bodyPr lIns="90000" tIns="45000" rIns="90000" bIns="45000" anchor="ctr"/>
          <a:lstStyle/>
          <a:p>
            <a:pPr algn="ctr">
              <a:lnSpc>
                <a:spcPct val="100000"/>
              </a:lnSpc>
            </a:pPr>
            <a:r>
              <a:rPr lang="pl-PL" sz="2000" b="1" i="1" u="sng" strike="noStrike" spc="-1" dirty="0">
                <a:solidFill>
                  <a:srgbClr val="002D69"/>
                </a:solidFill>
                <a:uFill>
                  <a:solidFill>
                    <a:srgbClr val="FFFFFF"/>
                  </a:solidFill>
                </a:uFill>
                <a:latin typeface="Georgia"/>
              </a:rPr>
              <a:t>Gospodarcze znaczenie działalności pszczelarskiej</a:t>
            </a:r>
            <a:endParaRPr lang="pl-PL" sz="4400" b="0" strike="noStrike" spc="-1" dirty="0">
              <a:solidFill>
                <a:srgbClr val="000000"/>
              </a:solidFill>
              <a:uFill>
                <a:solidFill>
                  <a:srgbClr val="FFFFFF"/>
                </a:solidFill>
              </a:uFill>
              <a:latin typeface="Arial"/>
            </a:endParaRPr>
          </a:p>
        </p:txBody>
      </p:sp>
      <p:pic>
        <p:nvPicPr>
          <p:cNvPr id="4" name="Obraz 3">
            <a:extLst>
              <a:ext uri="{FF2B5EF4-FFF2-40B4-BE49-F238E27FC236}">
                <a16:creationId xmlns:a16="http://schemas.microsoft.com/office/drawing/2014/main" xmlns="" id="{7490AC5D-EA95-464D-91E5-07FD1EB1B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517" y="56655"/>
            <a:ext cx="6146123" cy="1325105"/>
          </a:xfrm>
          <a:prstGeom prst="rect">
            <a:avLst/>
          </a:prstGeom>
        </p:spPr>
      </p:pic>
      <p:pic>
        <p:nvPicPr>
          <p:cNvPr id="5" name="Imagen 7" descr="CEDR">
            <a:extLst>
              <a:ext uri="{FF2B5EF4-FFF2-40B4-BE49-F238E27FC236}">
                <a16:creationId xmlns:a16="http://schemas.microsoft.com/office/drawing/2014/main" xmlns="" id="{4952B341-DD15-4D8C-BFFB-5F678A5253D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3405" y="281339"/>
            <a:ext cx="1285477" cy="1438199"/>
          </a:xfrm>
          <a:prstGeom prst="rect">
            <a:avLst/>
          </a:prstGeom>
          <a:noFill/>
          <a:ln>
            <a:noFill/>
          </a:ln>
        </p:spPr>
      </p:pic>
    </p:spTree>
    <p:extLst>
      <p:ext uri="{BB962C8B-B14F-4D97-AF65-F5344CB8AC3E}">
        <p14:creationId xmlns:p14="http://schemas.microsoft.com/office/powerpoint/2010/main" val="271109698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Prezentacja_WPiA_PL</Template>
  <TotalTime>470</TotalTime>
  <Words>1121</Words>
  <Application>Microsoft Office PowerPoint</Application>
  <PresentationFormat>Presentación en pantalla (4:3)</PresentationFormat>
  <Paragraphs>175</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13</vt:i4>
      </vt:variant>
    </vt:vector>
  </HeadingPairs>
  <TitlesOfParts>
    <vt:vector size="22" baseType="lpstr">
      <vt:lpstr>Arial</vt:lpstr>
      <vt:lpstr>Calibri</vt:lpstr>
      <vt:lpstr>DejaVu Sans</vt:lpstr>
      <vt:lpstr>Georgia</vt:lpstr>
      <vt:lpstr>Symbol</vt:lpstr>
      <vt:lpstr>Times New Roman</vt:lpstr>
      <vt:lpstr>Wingdings</vt:lpstr>
      <vt:lpstr>Office Theme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Wprowadzenie w problematykę  prawa rolnego:  związki pomiędzy prawem rolnym,   prawem żywnościowym  oraz prawem ochrony środowiska  – aspekty praktyczne.</dc:title>
  <dc:subject/>
  <dc:creator>Krzysztof_R</dc:creator>
  <dc:description/>
  <cp:lastModifiedBy>Alfonso Garcia, Carmen</cp:lastModifiedBy>
  <cp:revision>30</cp:revision>
  <dcterms:created xsi:type="dcterms:W3CDTF">2016-11-02T23:40:48Z</dcterms:created>
  <dcterms:modified xsi:type="dcterms:W3CDTF">2021-11-16T11:55:03Z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Microsoft</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Pokaz na ekranie (4:3)</vt:lpwstr>
  </property>
  <property fmtid="{D5CDD505-2E9C-101B-9397-08002B2CF9AE}" pid="10" name="ScaleCrop">
    <vt:bool>false</vt:bool>
  </property>
  <property fmtid="{D5CDD505-2E9C-101B-9397-08002B2CF9AE}" pid="11" name="ShareDoc">
    <vt:bool>false</vt:bool>
  </property>
  <property fmtid="{D5CDD505-2E9C-101B-9397-08002B2CF9AE}" pid="12" name="Slides">
    <vt:i4>27</vt:i4>
  </property>
</Properties>
</file>