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03" r:id="rId2"/>
    <p:sldId id="798" r:id="rId3"/>
    <p:sldId id="804" r:id="rId4"/>
    <p:sldId id="799" r:id="rId5"/>
    <p:sldId id="800" r:id="rId6"/>
    <p:sldId id="801" r:id="rId7"/>
    <p:sldId id="805" r:id="rId8"/>
    <p:sldId id="802" r:id="rId9"/>
  </p:sldIdLst>
  <p:sldSz cx="12192000" cy="6858000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62" autoAdjust="0"/>
  </p:normalViewPr>
  <p:slideViewPr>
    <p:cSldViewPr>
      <p:cViewPr>
        <p:scale>
          <a:sx n="106" d="100"/>
          <a:sy n="106" d="100"/>
        </p:scale>
        <p:origin x="1336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1AD5A-12FA-48B4-B2CF-19EC041A3804}" type="datetimeFigureOut">
              <a:rPr lang="de-DE" smtClean="0"/>
              <a:t>08.10.21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828D-0ED0-40A4-A22B-B4C3CE0B5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08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70BA9-D587-48BE-AAD6-3DF43362E2E0}" type="datetimeFigureOut">
              <a:rPr lang="de-DE" smtClean="0"/>
              <a:t>08.10.21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20922-B123-444E-A799-D3F3358A3E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4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29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86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90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1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91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22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97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5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68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76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5F82-01B1-4AE3-9A04-8D7382A10B6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332656"/>
            <a:ext cx="3735851" cy="7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bmel.de/SharedDocs/Bilder/EN/_Food-and-Nutrition/Lebensmittelverschwendungstrategie-GremienEN.jpg;jsessionid=F5B2278316E0553AE07AD25BE435CBC1.live922?__blob=wide&amp;v=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bmel.de/SharedDocs/Bilder/DE/_Ernaehrung/Lebensmittelverschwendung/zgfdT_Motiv_Kartoffel.jpg;jsessionid=F5B2278316E0553AE07AD25BE435CBC1.live922?__blob=normal&amp;v=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su131266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038C6A8-A742-476E-A500-838DD265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03B7D3-3A83-1343-A72F-D33BCFD7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i="1" dirty="0"/>
              <a:t>State </a:t>
            </a:r>
            <a:r>
              <a:rPr lang="de-DE" sz="3200" b="1" i="1" dirty="0" err="1"/>
              <a:t>failures</a:t>
            </a:r>
            <a:r>
              <a:rPr lang="de-DE" sz="3200" b="1" i="1" dirty="0"/>
              <a:t> in </a:t>
            </a:r>
            <a:r>
              <a:rPr lang="de-DE" sz="3200" b="1" i="1" dirty="0" err="1"/>
              <a:t>food</a:t>
            </a:r>
            <a:r>
              <a:rPr lang="de-DE" sz="3200" b="1" i="1" dirty="0"/>
              <a:t> </a:t>
            </a:r>
            <a:r>
              <a:rPr lang="de-DE" sz="3200" b="1" i="1" dirty="0" err="1"/>
              <a:t>policy</a:t>
            </a:r>
            <a:r>
              <a:rPr lang="de-DE" sz="3200" b="1" i="1" dirty="0"/>
              <a:t> </a:t>
            </a:r>
            <a:br>
              <a:rPr lang="de-DE" sz="3200" b="1" i="1" dirty="0"/>
            </a:br>
            <a:r>
              <a:rPr lang="de-DE" sz="3200" b="1" i="1" dirty="0"/>
              <a:t>- </a:t>
            </a:r>
            <a:r>
              <a:rPr lang="de-DE" sz="3200" b="1" i="1" dirty="0" err="1"/>
              <a:t>food</a:t>
            </a:r>
            <a:r>
              <a:rPr lang="de-DE" sz="3200" b="1" i="1" dirty="0"/>
              <a:t> </a:t>
            </a:r>
            <a:r>
              <a:rPr lang="de-DE" sz="3200" b="1" i="1" dirty="0" err="1"/>
              <a:t>waste</a:t>
            </a:r>
            <a:r>
              <a:rPr lang="de-DE" sz="3200" b="1" i="1" dirty="0"/>
              <a:t> in Germany </a:t>
            </a:r>
          </a:p>
          <a:p>
            <a:pPr marL="0" indent="0">
              <a:buNone/>
            </a:pPr>
            <a:r>
              <a:rPr lang="de-DE" sz="2000" i="1" dirty="0"/>
              <a:t>Prof. Dr. José Martínez</a:t>
            </a:r>
          </a:p>
          <a:p>
            <a:pPr marL="0" indent="0">
              <a:buNone/>
            </a:pPr>
            <a:r>
              <a:rPr lang="de-DE" sz="2000" i="1" dirty="0"/>
              <a:t>University Göttingen</a:t>
            </a:r>
            <a:endParaRPr lang="de-DE" sz="2000" dirty="0"/>
          </a:p>
          <a:p>
            <a:pPr marL="0" indent="0">
              <a:buNone/>
            </a:pPr>
            <a:endParaRPr lang="de-DE" sz="3200" b="1" i="1" dirty="0"/>
          </a:p>
          <a:p>
            <a:pPr marL="0" indent="0">
              <a:buNone/>
            </a:pPr>
            <a:r>
              <a:rPr lang="de-DE" sz="1700" dirty="0"/>
              <a:t>V MEDITERRANEAN FORUM CEDR </a:t>
            </a:r>
          </a:p>
          <a:p>
            <a:pPr marL="0" indent="0">
              <a:buNone/>
            </a:pPr>
            <a:r>
              <a:rPr lang="de-DE" sz="1700" dirty="0"/>
              <a:t>INTERNATIONAL CONGRESS </a:t>
            </a:r>
          </a:p>
          <a:p>
            <a:pPr marL="0" indent="0">
              <a:buNone/>
            </a:pPr>
            <a:r>
              <a:rPr lang="de-DE" sz="1700" i="1" dirty="0"/>
              <a:t>8th </a:t>
            </a:r>
            <a:r>
              <a:rPr lang="de-DE" sz="1700" i="1" dirty="0" err="1"/>
              <a:t>October</a:t>
            </a:r>
            <a:r>
              <a:rPr lang="de-DE" sz="1700" i="1" dirty="0"/>
              <a:t> 2021 </a:t>
            </a:r>
            <a:endParaRPr lang="de-DE" sz="1700" dirty="0"/>
          </a:p>
          <a:p>
            <a:pPr marL="0" indent="0">
              <a:buNone/>
            </a:pPr>
            <a:r>
              <a:rPr lang="de-DE" sz="1700" i="1" dirty="0" err="1"/>
              <a:t>Universidad</a:t>
            </a:r>
            <a:r>
              <a:rPr lang="de-DE" sz="1700" i="1" dirty="0"/>
              <a:t> de Valladolid. </a:t>
            </a:r>
            <a:r>
              <a:rPr lang="de-DE" sz="1700" i="1" dirty="0" err="1"/>
              <a:t>España</a:t>
            </a:r>
            <a:r>
              <a:rPr lang="de-DE" sz="1700" i="1" dirty="0"/>
              <a:t> </a:t>
            </a:r>
            <a:endParaRPr lang="de-DE" sz="1700" dirty="0"/>
          </a:p>
          <a:p>
            <a:pPr marL="0" indent="0">
              <a:buNone/>
            </a:pPr>
            <a:r>
              <a:rPr lang="de-DE" sz="1700" i="1" dirty="0"/>
              <a:t>THE CHALLENGE OF THE FIGHT AGAINST FOOD WASTE AND AGRIFOOD CHAIN: </a:t>
            </a:r>
            <a:r>
              <a:rPr lang="de-DE" sz="1700" i="1" dirty="0" err="1"/>
              <a:t>costs</a:t>
            </a:r>
            <a:r>
              <a:rPr lang="de-DE" sz="1700" i="1" dirty="0"/>
              <a:t> </a:t>
            </a:r>
            <a:r>
              <a:rPr lang="de-DE" sz="1700" i="1" dirty="0" err="1"/>
              <a:t>and</a:t>
            </a:r>
            <a:r>
              <a:rPr lang="de-DE" sz="1700" i="1" dirty="0"/>
              <a:t> </a:t>
            </a:r>
            <a:r>
              <a:rPr lang="de-DE" sz="1700" i="1" dirty="0" err="1"/>
              <a:t>results</a:t>
            </a:r>
            <a:r>
              <a:rPr lang="de-DE" sz="1700" i="1" dirty="0"/>
              <a:t> </a:t>
            </a:r>
            <a:r>
              <a:rPr lang="de-DE" sz="1700" i="1" dirty="0" err="1"/>
              <a:t>of</a:t>
            </a:r>
            <a:r>
              <a:rPr lang="de-DE" sz="1700" i="1" dirty="0"/>
              <a:t> </a:t>
            </a:r>
            <a:r>
              <a:rPr lang="de-DE" sz="1700" i="1" dirty="0" err="1"/>
              <a:t>the</a:t>
            </a:r>
            <a:r>
              <a:rPr lang="de-DE" sz="1700" i="1" dirty="0"/>
              <a:t> </a:t>
            </a:r>
            <a:r>
              <a:rPr lang="de-DE" sz="1700" i="1" dirty="0" err="1"/>
              <a:t>new</a:t>
            </a:r>
            <a:r>
              <a:rPr lang="de-DE" sz="1700" i="1" dirty="0"/>
              <a:t> </a:t>
            </a:r>
            <a:r>
              <a:rPr lang="de-DE" sz="1700" i="1" dirty="0" err="1"/>
              <a:t>sustainability</a:t>
            </a:r>
            <a:r>
              <a:rPr lang="de-DE" sz="1700" i="1" dirty="0"/>
              <a:t> </a:t>
            </a:r>
            <a:r>
              <a:rPr lang="de-DE" sz="1700" i="1" dirty="0" err="1"/>
              <a:t>policies</a:t>
            </a:r>
            <a:r>
              <a:rPr lang="de-DE" sz="1700" i="1" dirty="0"/>
              <a:t> </a:t>
            </a:r>
            <a:endParaRPr lang="de-DE" sz="1700" dirty="0"/>
          </a:p>
          <a:p>
            <a:pPr marL="0" indent="0">
              <a:buNone/>
            </a:pPr>
            <a:endParaRPr lang="de-DE" sz="1900" i="1" dirty="0"/>
          </a:p>
        </p:txBody>
      </p:sp>
      <p:pic>
        <p:nvPicPr>
          <p:cNvPr id="4098" name="Picture 2" descr="10 golden rules to prevent food waste">
            <a:extLst>
              <a:ext uri="{FF2B5EF4-FFF2-40B4-BE49-F238E27FC236}">
                <a16:creationId xmlns:a16="http://schemas.microsoft.com/office/drawing/2014/main" id="{54278178-14F8-B440-9D42-FDD42751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8941" y="1600201"/>
            <a:ext cx="3202117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4420DAD2-27CA-4352-9414-F24204BD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5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2FC4891-6547-4115-91E7-545361FE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7014"/>
            <a:ext cx="10972800" cy="1143000"/>
          </a:xfrm>
        </p:spPr>
        <p:txBody>
          <a:bodyPr>
            <a:normAutofit/>
          </a:bodyPr>
          <a:lstStyle/>
          <a:p>
            <a:r>
              <a:rPr lang="de-DE" sz="2400" b="1" i="1" dirty="0">
                <a:solidFill>
                  <a:srgbClr val="00B050"/>
                </a:solidFill>
              </a:rPr>
              <a:t>State </a:t>
            </a:r>
            <a:r>
              <a:rPr lang="de-DE" sz="2400" b="1" i="1" dirty="0" err="1">
                <a:solidFill>
                  <a:srgbClr val="00B050"/>
                </a:solidFill>
              </a:rPr>
              <a:t>failures</a:t>
            </a:r>
            <a:r>
              <a:rPr lang="de-DE" sz="2400" b="1" i="1" dirty="0">
                <a:solidFill>
                  <a:srgbClr val="00B050"/>
                </a:solidFill>
              </a:rPr>
              <a:t> in </a:t>
            </a:r>
            <a:r>
              <a:rPr lang="de-DE" sz="2400" b="1" i="1" dirty="0" err="1">
                <a:solidFill>
                  <a:srgbClr val="00B050"/>
                </a:solidFill>
              </a:rPr>
              <a:t>food</a:t>
            </a:r>
            <a:r>
              <a:rPr lang="de-DE" sz="2400" b="1" i="1" dirty="0">
                <a:solidFill>
                  <a:srgbClr val="00B050"/>
                </a:solidFill>
              </a:rPr>
              <a:t> </a:t>
            </a:r>
            <a:r>
              <a:rPr lang="de-DE" sz="2400" b="1" i="1" dirty="0" err="1">
                <a:solidFill>
                  <a:srgbClr val="00B050"/>
                </a:solidFill>
              </a:rPr>
              <a:t>policy</a:t>
            </a:r>
            <a:r>
              <a:rPr lang="de-DE" sz="2400" b="1" i="1" dirty="0">
                <a:solidFill>
                  <a:srgbClr val="00B050"/>
                </a:solidFill>
              </a:rPr>
              <a:t> - </a:t>
            </a:r>
            <a:r>
              <a:rPr lang="de-DE" sz="2400" b="1" i="1" dirty="0" err="1">
                <a:solidFill>
                  <a:srgbClr val="00B050"/>
                </a:solidFill>
              </a:rPr>
              <a:t>food</a:t>
            </a:r>
            <a:r>
              <a:rPr lang="de-DE" sz="2400" b="1" i="1" dirty="0">
                <a:solidFill>
                  <a:srgbClr val="00B050"/>
                </a:solidFill>
              </a:rPr>
              <a:t> </a:t>
            </a:r>
            <a:r>
              <a:rPr lang="de-DE" sz="2400" b="1" i="1" dirty="0" err="1">
                <a:solidFill>
                  <a:srgbClr val="00B050"/>
                </a:solidFill>
              </a:rPr>
              <a:t>wastage</a:t>
            </a:r>
            <a:r>
              <a:rPr lang="de-DE" sz="2400" b="1" i="1" dirty="0">
                <a:solidFill>
                  <a:srgbClr val="00B050"/>
                </a:solidFill>
              </a:rPr>
              <a:t> in Germany 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42667-3E9D-2847-B076-B90908D15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12 million </a:t>
            </a:r>
            <a:r>
              <a:rPr lang="en-US" dirty="0" err="1"/>
              <a:t>tonnes</a:t>
            </a:r>
            <a:r>
              <a:rPr lang="en-US" dirty="0"/>
              <a:t> of CO</a:t>
            </a:r>
            <a:r>
              <a:rPr lang="en-US" baseline="-25000" dirty="0"/>
              <a:t>2</a:t>
            </a:r>
            <a:r>
              <a:rPr lang="en-US" dirty="0"/>
              <a:t> emissions are produced by food waste in Germany every year. </a:t>
            </a:r>
          </a:p>
          <a:p>
            <a:pPr>
              <a:lnSpc>
                <a:spcPct val="90000"/>
              </a:lnSpc>
            </a:pPr>
            <a:r>
              <a:rPr lang="en-US" dirty="0"/>
              <a:t>52% of food waste is produced in private households</a:t>
            </a:r>
          </a:p>
          <a:p>
            <a:pPr>
              <a:lnSpc>
                <a:spcPct val="90000"/>
              </a:lnSpc>
            </a:pPr>
            <a:r>
              <a:rPr lang="en-US" dirty="0"/>
              <a:t>18 % in food processing </a:t>
            </a:r>
          </a:p>
          <a:p>
            <a:pPr>
              <a:lnSpc>
                <a:spcPct val="90000"/>
              </a:lnSpc>
            </a:pPr>
            <a:r>
              <a:rPr lang="en-US" dirty="0"/>
              <a:t>14 % in Gastronomy</a:t>
            </a:r>
          </a:p>
          <a:p>
            <a:pPr>
              <a:lnSpc>
                <a:spcPct val="90000"/>
              </a:lnSpc>
            </a:pPr>
            <a:r>
              <a:rPr lang="en-US" dirty="0"/>
              <a:t>Only 4 % in Supermarkets</a:t>
            </a:r>
          </a:p>
          <a:p>
            <a:pPr>
              <a:lnSpc>
                <a:spcPct val="90000"/>
              </a:lnSpc>
            </a:pPr>
            <a:r>
              <a:rPr lang="en-US" dirty="0"/>
              <a:t>Dumpster diving is still illegal (theft)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pic>
        <p:nvPicPr>
          <p:cNvPr id="3074" name="Picture 2" descr="Grafik zu den aktuellen Zahlen der Lebensmittelabfällen in Deutschland">
            <a:extLst>
              <a:ext uri="{FF2B5EF4-FFF2-40B4-BE49-F238E27FC236}">
                <a16:creationId xmlns:a16="http://schemas.microsoft.com/office/drawing/2014/main" id="{7DDDF645-28C7-A64E-AD68-09894CE2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734" y="2348708"/>
            <a:ext cx="5384800" cy="302894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BAD6D47D-BF95-4723-A3C0-D8EE121E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3600" y="6269538"/>
            <a:ext cx="2844800" cy="365125"/>
          </a:xfrm>
        </p:spPr>
        <p:txBody>
          <a:bodyPr/>
          <a:lstStyle/>
          <a:p>
            <a:r>
              <a:rPr lang="de-DE" i="1" dirty="0"/>
              <a:t>Prof. Dr. José Martinez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65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A2E20-B659-994E-8D8D-E68CDDC0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>
                <a:solidFill>
                  <a:srgbClr val="00B050"/>
                </a:solidFill>
              </a:rPr>
              <a:t>Why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is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the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percentage</a:t>
            </a:r>
            <a:r>
              <a:rPr lang="de-DE" sz="2400" b="1" dirty="0">
                <a:solidFill>
                  <a:srgbClr val="00B050"/>
                </a:solidFill>
              </a:rPr>
              <a:t> </a:t>
            </a:r>
            <a:r>
              <a:rPr lang="de-DE" sz="2400" b="1" dirty="0" err="1">
                <a:solidFill>
                  <a:srgbClr val="00B050"/>
                </a:solidFill>
              </a:rPr>
              <a:t>of</a:t>
            </a:r>
            <a:r>
              <a:rPr lang="de-DE" sz="2400" b="1" dirty="0">
                <a:solidFill>
                  <a:srgbClr val="00B050"/>
                </a:solidFill>
              </a:rPr>
              <a:t> private </a:t>
            </a:r>
            <a:r>
              <a:rPr lang="de-DE" sz="2400" b="1" dirty="0" err="1">
                <a:solidFill>
                  <a:srgbClr val="00B050"/>
                </a:solidFill>
              </a:rPr>
              <a:t>households</a:t>
            </a:r>
            <a:r>
              <a:rPr lang="de-DE" sz="2400" b="1" dirty="0">
                <a:solidFill>
                  <a:srgbClr val="00B050"/>
                </a:solidFill>
              </a:rPr>
              <a:t> so high?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BC85E-E2D8-1749-9542-E2424C28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139799" cy="507342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in Germany.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The second reason is the extensive use of </a:t>
            </a:r>
            <a:r>
              <a:rPr lang="en-US" dirty="0" err="1"/>
              <a:t>expiriy</a:t>
            </a:r>
            <a:r>
              <a:rPr lang="en-US" dirty="0"/>
              <a:t> dates in the food sector.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7D07A-D8A0-F243-9AF7-71D75BD7F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EB5FD2-2831-ED4D-9B49-179720AA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 descr="Preisdumping im Supermarkt | Schrot&amp;amp;Korn">
            <a:extLst>
              <a:ext uri="{FF2B5EF4-FFF2-40B4-BE49-F238E27FC236}">
                <a16:creationId xmlns:a16="http://schemas.microsoft.com/office/drawing/2014/main" id="{60C2D435-35F4-5C45-9830-926E0217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6752"/>
            <a:ext cx="56065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Lebensmittel die nicht schlecht werden">
            <a:extLst>
              <a:ext uri="{FF2B5EF4-FFF2-40B4-BE49-F238E27FC236}">
                <a16:creationId xmlns:a16="http://schemas.microsoft.com/office/drawing/2014/main" id="{8956A3C6-C2AF-1B42-89E0-059985AC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75" y="3670946"/>
            <a:ext cx="52705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5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0215D116-D58B-4E98-AF94-8F03408D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The German way…..</a:t>
            </a:r>
          </a:p>
        </p:txBody>
      </p:sp>
      <p:pic>
        <p:nvPicPr>
          <p:cNvPr id="1025" name="Grafik 4" descr="Structure of the bodies involved: National Dialogue Forum, Dialogue forums accoding to supply chain and working group on SDG indicator 12.3">
            <a:extLst>
              <a:ext uri="{FF2B5EF4-FFF2-40B4-BE49-F238E27FC236}">
                <a16:creationId xmlns:a16="http://schemas.microsoft.com/office/drawing/2014/main" id="{3CF9EBA5-82C4-AA4C-B76D-0ED72A27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634" y="1916832"/>
            <a:ext cx="5742348" cy="323007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Date Placeholder 3">
            <a:extLst>
              <a:ext uri="{FF2B5EF4-FFF2-40B4-BE49-F238E27FC236}">
                <a16:creationId xmlns:a16="http://schemas.microsoft.com/office/drawing/2014/main" id="{0C295A3E-2B33-42FF-9686-2CB92588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8E9100-0A27-F649-B5E8-D19D254B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1588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2A6936-455D-7144-AA91-50509ED7965A}"/>
              </a:ext>
            </a:extLst>
          </p:cNvPr>
          <p:cNvSpPr txBox="1"/>
          <p:nvPr/>
        </p:nvSpPr>
        <p:spPr>
          <a:xfrm>
            <a:off x="609600" y="2090172"/>
            <a:ext cx="5054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non-binding instruments: 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national strategy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voluntary commitments by the industry and the food trade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err="1"/>
              <a:t>communication</a:t>
            </a:r>
            <a:r>
              <a:rPr lang="de-DE" sz="2800" dirty="0"/>
              <a:t> </a:t>
            </a:r>
            <a:r>
              <a:rPr lang="de-DE" sz="2800" dirty="0" err="1"/>
              <a:t>campaigns</a:t>
            </a:r>
            <a:r>
              <a:rPr lang="de-DE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956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19D4F3C1-66CA-45DA-97B0-2CBE4EA1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58881"/>
            <a:ext cx="10972800" cy="1143000"/>
          </a:xfrm>
        </p:spPr>
        <p:txBody>
          <a:bodyPr>
            <a:normAutofit/>
          </a:bodyPr>
          <a:lstStyle/>
          <a:p>
            <a:r>
              <a:rPr lang="de-DE" sz="2800" b="1" dirty="0" err="1">
                <a:solidFill>
                  <a:srgbClr val="00B050"/>
                </a:solidFill>
              </a:rPr>
              <a:t>communication</a:t>
            </a:r>
            <a:r>
              <a:rPr lang="de-DE" sz="2800" b="1" dirty="0">
                <a:solidFill>
                  <a:srgbClr val="00B050"/>
                </a:solidFill>
              </a:rPr>
              <a:t> </a:t>
            </a:r>
            <a:r>
              <a:rPr lang="de-DE" sz="2800" b="1" dirty="0" err="1">
                <a:solidFill>
                  <a:srgbClr val="00B050"/>
                </a:solidFill>
              </a:rPr>
              <a:t>campaign</a:t>
            </a:r>
            <a:r>
              <a:rPr lang="de-DE" sz="2800" b="1" dirty="0">
                <a:solidFill>
                  <a:srgbClr val="00B050"/>
                </a:solidFill>
              </a:rPr>
              <a:t> „</a:t>
            </a:r>
            <a:r>
              <a:rPr lang="en-US" sz="2800" b="1" dirty="0">
                <a:solidFill>
                  <a:srgbClr val="00B050"/>
                </a:solidFill>
              </a:rPr>
              <a:t>Too good for the bin</a:t>
            </a:r>
            <a:r>
              <a:rPr lang="de-DE" sz="2800" b="1" dirty="0">
                <a:solidFill>
                  <a:srgbClr val="00B050"/>
                </a:solidFill>
              </a:rPr>
              <a:t> „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2049" name="Grafik 2" descr="Kampagnenmotiv von &quot;Zu gut für die Tonne!&quot; mit Kartoffel">
            <a:extLst>
              <a:ext uri="{FF2B5EF4-FFF2-40B4-BE49-F238E27FC236}">
                <a16:creationId xmlns:a16="http://schemas.microsoft.com/office/drawing/2014/main" id="{2D04179A-E0A6-4C4B-8773-63CA60F5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178" y="1600201"/>
            <a:ext cx="8149643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Date Placeholder 3">
            <a:extLst>
              <a:ext uri="{FF2B5EF4-FFF2-40B4-BE49-F238E27FC236}">
                <a16:creationId xmlns:a16="http://schemas.microsoft.com/office/drawing/2014/main" id="{5B1396E3-C340-4694-84FB-EF0F4C80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EB7769-E383-1141-A906-436428AD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19168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13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AEC15-E6A0-E44C-AB09-E2ECC039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How successful are these measures? 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A9723-9F7C-0C46-BF18-F4476DF8D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data are still lacking for determining food waste quantities </a:t>
            </a:r>
          </a:p>
          <a:p>
            <a:r>
              <a:rPr lang="en-US" dirty="0"/>
              <a:t>The overall food waste reduction potential in Germany is approx. 11.9 million </a:t>
            </a:r>
            <a:r>
              <a:rPr lang="en-US" dirty="0" err="1"/>
              <a:t>tonnes</a:t>
            </a:r>
            <a:endParaRPr lang="en-US" dirty="0"/>
          </a:p>
          <a:p>
            <a:r>
              <a:rPr lang="en-US" dirty="0"/>
              <a:t>Recent studies (2021) showed no statistically relevant reduction in food waste along the different sectors of the food value chain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684D7E-D8FE-914F-8833-2044A2F6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88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AEC15-E6A0-E44C-AB09-E2ECC039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Conclusion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A9723-9F7C-0C46-BF18-F4476DF8D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German government does not use all means to reduce food waste. </a:t>
            </a:r>
          </a:p>
          <a:p>
            <a:r>
              <a:rPr lang="en-US" dirty="0"/>
              <a:t>Two important instruments remain untouched until today for political reasons: </a:t>
            </a:r>
          </a:p>
          <a:p>
            <a:pPr marL="971550" lvl="1" indent="-514350">
              <a:buAutoNum type="arabicPeriod"/>
            </a:pPr>
            <a:r>
              <a:rPr lang="en-US" dirty="0"/>
              <a:t>the increase of food prices by raising the tax on food. </a:t>
            </a:r>
          </a:p>
          <a:p>
            <a:pPr marL="971550" lvl="1" indent="-514350">
              <a:buAutoNum type="arabicPeriod"/>
            </a:pPr>
            <a:r>
              <a:rPr lang="en-US" dirty="0"/>
              <a:t>the ban on the use of expiry dates for products that cannot expire biologically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684D7E-D8FE-914F-8833-2044A2F6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1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8C17-4194-7D40-AD22-75C02C2B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6E2E0-5DFB-6049-8436-5093BF85C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BVerfG vom 05.08.2020 (2 </a:t>
            </a:r>
            <a:r>
              <a:rPr lang="de-DE" dirty="0" err="1"/>
              <a:t>BvR</a:t>
            </a:r>
            <a:r>
              <a:rPr lang="de-DE" dirty="0"/>
              <a:t> 1985/19, 2 </a:t>
            </a:r>
            <a:r>
              <a:rPr lang="de-DE" dirty="0" err="1"/>
              <a:t>BvR</a:t>
            </a:r>
            <a:r>
              <a:rPr lang="de-DE" dirty="0"/>
              <a:t> 1986/19) - Zur Verfassungsmäßigkeit der Strafbarkeit des sogenannten </a:t>
            </a:r>
            <a:r>
              <a:rPr lang="de-DE" dirty="0" err="1"/>
              <a:t>Containerns</a:t>
            </a:r>
            <a:r>
              <a:rPr lang="de-DE" dirty="0"/>
              <a:t> als Diebstahl</a:t>
            </a:r>
          </a:p>
          <a:p>
            <a:r>
              <a:rPr lang="de-DE" dirty="0" err="1"/>
              <a:t>Leverenz</a:t>
            </a:r>
            <a:r>
              <a:rPr lang="de-DE" dirty="0"/>
              <a:t>, D.; Schneider, F.; Schmidt, T.; Hafner, G.; </a:t>
            </a:r>
            <a:r>
              <a:rPr lang="de-DE" dirty="0" err="1"/>
              <a:t>Nevárez</a:t>
            </a:r>
            <a:r>
              <a:rPr lang="de-DE" dirty="0"/>
              <a:t>, Z.; </a:t>
            </a:r>
            <a:r>
              <a:rPr lang="de-DE" dirty="0" err="1"/>
              <a:t>Kranert</a:t>
            </a:r>
            <a:r>
              <a:rPr lang="de-DE" dirty="0"/>
              <a:t>, M. </a:t>
            </a:r>
            <a:r>
              <a:rPr lang="de-DE" dirty="0" err="1"/>
              <a:t>FoodWaste</a:t>
            </a:r>
            <a:r>
              <a:rPr lang="de-DE" dirty="0"/>
              <a:t> Generation in Germany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European Legal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Monitoring </a:t>
            </a:r>
            <a:r>
              <a:rPr lang="de-DE" dirty="0" err="1"/>
              <a:t>and</a:t>
            </a:r>
            <a:r>
              <a:rPr lang="de-DE" dirty="0"/>
              <a:t> Reporting. </a:t>
            </a:r>
            <a:r>
              <a:rPr lang="de-DE" dirty="0" err="1"/>
              <a:t>Sustainability</a:t>
            </a:r>
            <a:r>
              <a:rPr lang="de-DE" dirty="0"/>
              <a:t> 2021, 13, 6616. </a:t>
            </a:r>
            <a:br>
              <a:rPr lang="de-DE" dirty="0"/>
            </a:br>
            <a:r>
              <a:rPr lang="de-DE" dirty="0">
                <a:hlinkClick r:id="rId2"/>
              </a:rPr>
              <a:t>https://doi.org/10.3390/su13126616</a:t>
            </a:r>
            <a:endParaRPr lang="de-DE" dirty="0"/>
          </a:p>
          <a:p>
            <a:r>
              <a:rPr lang="de-DE" dirty="0"/>
              <a:t>Müller, Lebensmittelverschwendung als Herausforderung für das europäische Abfallrecht, </a:t>
            </a:r>
            <a:r>
              <a:rPr lang="de-DE" dirty="0" err="1"/>
              <a:t>EurUP</a:t>
            </a:r>
            <a:r>
              <a:rPr lang="de-DE" dirty="0"/>
              <a:t> 2017, 84-92 </a:t>
            </a:r>
          </a:p>
          <a:p>
            <a:r>
              <a:rPr lang="de-DE" dirty="0" err="1"/>
              <a:t>Rennicke</a:t>
            </a:r>
            <a:r>
              <a:rPr lang="de-DE" dirty="0"/>
              <a:t>, Zur strafrechtlichen Behandlung des </a:t>
            </a:r>
            <a:r>
              <a:rPr lang="de-DE" dirty="0" err="1"/>
              <a:t>Containerns</a:t>
            </a:r>
            <a:r>
              <a:rPr lang="de-DE" dirty="0"/>
              <a:t> de lege </a:t>
            </a:r>
            <a:r>
              <a:rPr lang="de-DE" dirty="0" err="1"/>
              <a:t>lata</a:t>
            </a:r>
            <a:r>
              <a:rPr lang="de-DE" dirty="0"/>
              <a:t> und de lege ferenda, ZIS 2020, 343-348</a:t>
            </a:r>
          </a:p>
          <a:p>
            <a:r>
              <a:rPr lang="de-DE" dirty="0"/>
              <a:t>Hellermann/Birkholz, Containern - eine sachenrechtliche Herausforderung, Jura 2020, 303-313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E310A-9BC4-4A46-829C-A8C45CD1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5282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Breitbild</PresentationFormat>
  <Paragraphs>47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PowerPoint-Präsentation</vt:lpstr>
      <vt:lpstr>State failures in food policy - food wastage in Germany </vt:lpstr>
      <vt:lpstr>Why is the percentage of private households so high?</vt:lpstr>
      <vt:lpstr>The German way…..</vt:lpstr>
      <vt:lpstr>communication campaign „Too good for the bin „</vt:lpstr>
      <vt:lpstr>How successful are these measures? </vt:lpstr>
      <vt:lpstr>Conclusion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 Martinez</dc:creator>
  <cp:lastModifiedBy>Jose Martinez</cp:lastModifiedBy>
  <cp:revision>157</cp:revision>
  <cp:lastPrinted>2013-10-21T15:37:58Z</cp:lastPrinted>
  <dcterms:created xsi:type="dcterms:W3CDTF">2013-04-25T13:10:12Z</dcterms:created>
  <dcterms:modified xsi:type="dcterms:W3CDTF">2021-10-08T09:43:29Z</dcterms:modified>
</cp:coreProperties>
</file>