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90"/>
      </p:cViewPr>
      <p:guideLst>
        <p:guide orient="horz" pos="18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56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12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54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485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00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37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38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42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628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285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63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69E7E-944F-4B23-A163-6C69B867601F}" type="datetimeFigureOut">
              <a:rPr lang="es-ES" smtClean="0"/>
              <a:t>14/10/2021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8E991-55F1-4ADD-8FC6-82295FA28F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73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foroagraruo@foroagrario.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o.org/international-day-awareness-food-loss-waste/es/" TargetMode="External"/><Relationship Id="rId2" Type="http://schemas.openxmlformats.org/officeDocument/2006/relationships/hyperlink" Target="http://www.fao.org/webcast/home/en/item/5359/icod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flavoresdeespa&#241;a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2400" b="1" dirty="0" smtClean="0"/>
              <a:t>La pérdida y el desperdicio alimentario.</a:t>
            </a:r>
            <a:endParaRPr lang="es-ES" sz="2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403644" cy="3255962"/>
          </a:xfrm>
        </p:spPr>
        <p:txBody>
          <a:bodyPr>
            <a:normAutofit fontScale="92500" lnSpcReduction="10000"/>
          </a:bodyPr>
          <a:lstStyle/>
          <a:p>
            <a:r>
              <a:rPr lang="es-ES" sz="2900" dirty="0" smtClean="0"/>
              <a:t>Un reto para la cadena agroalimentaria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José Abellán Gómez</a:t>
            </a:r>
          </a:p>
          <a:p>
            <a:r>
              <a:rPr lang="es-ES" dirty="0" smtClean="0"/>
              <a:t>Presidente Fundación Foro Agrario</a:t>
            </a:r>
          </a:p>
          <a:p>
            <a:r>
              <a:rPr lang="es-ES" dirty="0" smtClean="0">
                <a:hlinkClick r:id="rId2"/>
              </a:rPr>
              <a:t>foroagraruo@foroagrario.es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165" y="519289"/>
            <a:ext cx="3829968" cy="134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4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008533" cy="835378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REFLEXIÓN SOBRE EL DESPERDICIO OBLIGADO III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El conocimiento y la mejora de los procesos de maduración y senescencia de la frutas y hortalizas  es otra de las palancas para aminorar las pérdidas y desperdicios en  la cadena de comercialización y los consumidores finales.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La maduración de los frutos puede ser definida como la secuencia de cambios morfológicos, fisiológicos y bioquímicos que conducen a la formación de un fruto apto para el consumo humano.  </a:t>
            </a:r>
            <a:endParaRPr lang="es-ES" sz="2000" dirty="0" smtClean="0"/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 smtClean="0"/>
              <a:t>La </a:t>
            </a:r>
            <a:r>
              <a:rPr lang="es-ES" sz="2000" dirty="0"/>
              <a:t>maduración de los frutos puede ser definida como la secuencia de cambios morfológicos, fisiológicos y bioquímicos que conducen a la formación de un fruto apto para el consumo </a:t>
            </a:r>
            <a:r>
              <a:rPr lang="es-ES" sz="2000" dirty="0" smtClean="0"/>
              <a:t>humano.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En la </a:t>
            </a:r>
            <a:r>
              <a:rPr lang="es-ES" sz="2000" b="1" dirty="0"/>
              <a:t>maduración</a:t>
            </a:r>
            <a:r>
              <a:rPr lang="es-ES" sz="2000" dirty="0"/>
              <a:t> se hacen </a:t>
            </a:r>
            <a:r>
              <a:rPr lang="es-ES" sz="2000" b="1" dirty="0"/>
              <a:t>visibles los mayores cambios en el fruto.</a:t>
            </a:r>
            <a:r>
              <a:rPr lang="es-ES" sz="2000" dirty="0"/>
              <a:t> Hay una modificación del color, mayor concentración de azúcares, menor acidez, cambio del peso y la textura, así como un proceso de aumento del desarrollo de las ceras. </a:t>
            </a:r>
            <a:endParaRPr lang="es-ES" sz="2000" dirty="0" smtClean="0"/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s-ES" sz="2000" dirty="0" smtClean="0"/>
              <a:t>Es </a:t>
            </a:r>
            <a:r>
              <a:rPr lang="es-ES" sz="2000" dirty="0"/>
              <a:t>el momento idóneo para </a:t>
            </a:r>
            <a:r>
              <a:rPr lang="es-ES" sz="2000" b="1" dirty="0"/>
              <a:t>comercializar y consumir la fruta</a:t>
            </a:r>
            <a:r>
              <a:rPr lang="es-ES" sz="2000" dirty="0"/>
              <a:t>.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029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008533" cy="835378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APLICAR Y MEJORAR LOS CONOCIMIENTOS SOBRE LA MADURACIÓN Y SENESCENCIA </a:t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DE FRUTAS Y HORTALIZAS I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algn="l" fontAlgn="base"/>
            <a:r>
              <a:rPr lang="es-ES" sz="2000" dirty="0"/>
              <a:t>La duración de </a:t>
            </a:r>
            <a:r>
              <a:rPr lang="es-ES" sz="2000" dirty="0" smtClean="0"/>
              <a:t>la fase de maduración se </a:t>
            </a:r>
            <a:r>
              <a:rPr lang="es-ES" sz="2000" dirty="0"/>
              <a:t>ve </a:t>
            </a:r>
            <a:r>
              <a:rPr lang="es-ES" sz="2000" b="1" dirty="0"/>
              <a:t>afectada por diversos factores</a:t>
            </a:r>
            <a:r>
              <a:rPr lang="es-ES" sz="2000" dirty="0"/>
              <a:t>: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b="1" dirty="0" smtClean="0"/>
              <a:t>El </a:t>
            </a:r>
            <a:r>
              <a:rPr lang="es-ES" sz="2000" b="1" dirty="0"/>
              <a:t>etileno:</a:t>
            </a:r>
            <a:r>
              <a:rPr lang="es-ES" sz="2000" dirty="0"/>
              <a:t> Es una hormona natural que producen las frutas y verduras y que incide en los procesos de maduración y senescencia de éstas, afectando a la calidad de las mismas</a:t>
            </a:r>
            <a:r>
              <a:rPr lang="es-ES" sz="2000" dirty="0" smtClean="0"/>
              <a:t>.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 smtClean="0"/>
              <a:t> </a:t>
            </a:r>
            <a:r>
              <a:rPr lang="es-ES" sz="2000" dirty="0"/>
              <a:t>Cabe distinguir entre </a:t>
            </a:r>
            <a:r>
              <a:rPr lang="es-ES" sz="2000" b="1" dirty="0"/>
              <a:t>frutas climatéricas y no climatéricas</a:t>
            </a:r>
            <a:r>
              <a:rPr lang="es-ES" sz="2000" dirty="0"/>
              <a:t>. </a:t>
            </a:r>
            <a:endParaRPr lang="es-ES" sz="2000" dirty="0" smtClean="0"/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 smtClean="0"/>
              <a:t>Las </a:t>
            </a:r>
            <a:r>
              <a:rPr lang="es-ES" sz="2000" dirty="0"/>
              <a:t>climatéricas son aquellas que continúan produciendo etileno aunque estén separadas de la planta, y por lo tanto, siguen con su proceso de maduración; mientras que las no climatéricas maduran mientras permanecen en la planta sin recolectar</a:t>
            </a:r>
            <a:r>
              <a:rPr lang="es-ES" sz="2000" dirty="0" smtClean="0"/>
              <a:t>.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Los albaricoques, los melocotones, las peras o las manzanas son ejemplos de frutos climatéricos y si les suprime el etileno en su almacenamiento se frena su proceso de maduración. Si se les trata con 1-MCP (1-metilciclopropeno), inhibidor de la síntesis del etileno, se bloquea la maduración, incluso cuando esté ya en estado </a:t>
            </a:r>
            <a:r>
              <a:rPr lang="es-ES" sz="2000" dirty="0" smtClean="0"/>
              <a:t>avanzado.</a:t>
            </a:r>
            <a:endParaRPr lang="es-ES" sz="2000" dirty="0"/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726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8"/>
            <a:ext cx="9008533" cy="925689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APLICAR Y MEJORAR LOS CONOCIMIENTOS SOBRE LA MADURACIÓN Y SENESCENCIA </a:t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DE FRUTAS Y HORTALIZAS II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es-ES" sz="1800" dirty="0"/>
              <a:t>Las mandarinas, cerezas, calabazas, uvas, pomelos, piñas, limón, naranja, o fresa maduran gradual y constantemente sin mostrar un aumento significativo de la actividad respiratoria ni la producción de etileno cuando se inicia la maduración.</a:t>
            </a:r>
          </a:p>
          <a:p>
            <a:pPr marL="285750" lvl="0" indent="-285750" algn="l" fontAlgn="base">
              <a:buFont typeface="Arial" panose="020B0604020202020204" pitchFamily="34" charset="0"/>
              <a:buChar char="•"/>
            </a:pPr>
            <a:r>
              <a:rPr lang="es-ES" sz="1800" b="1" dirty="0"/>
              <a:t>La humedad y temperatura:</a:t>
            </a:r>
            <a:r>
              <a:rPr lang="es-ES" sz="1800" dirty="0"/>
              <a:t> El contenido de agua en cada fruta se sitúa en torno al 90%. Por ello, la </a:t>
            </a:r>
            <a:r>
              <a:rPr lang="es-ES" sz="1800" b="1" dirty="0"/>
              <a:t>pérdida de humedad</a:t>
            </a:r>
            <a:r>
              <a:rPr lang="es-ES" sz="1800" dirty="0"/>
              <a:t> es una de las principales causantes del deterioro de esta.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s-ES" sz="1800" dirty="0"/>
              <a:t>La temperatura a la que se encuentran también es decisiva a la hora de alargar su vida útil. Es necesario conocer la temperatura óptima para cada tipo de fruta y </a:t>
            </a:r>
            <a:r>
              <a:rPr lang="es-ES" sz="1800" b="1" dirty="0"/>
              <a:t>respetar la cadena de frío.</a:t>
            </a:r>
            <a:endParaRPr lang="es-E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dirty="0"/>
              <a:t>Las frutas y hortalizas respiran tanto cuando están en la planta, como cuando se separan de ella. Así toman O2 y desprenden </a:t>
            </a:r>
            <a:r>
              <a:rPr lang="es-ES" sz="1800" dirty="0" smtClean="0"/>
              <a:t>CO2.</a:t>
            </a:r>
            <a:endParaRPr lang="es-ES" sz="1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28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8"/>
            <a:ext cx="9008533" cy="925689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APLICAR Y MEJORAR LOS CONOCIMIENTOS SOBRE LA MADURACIÓN Y SENESCENCIA </a:t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DE FRUTAS Y HORTALIZAS III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r>
              <a:rPr lang="es-ES" sz="2000" b="1" dirty="0" smtClean="0"/>
              <a:t>La senescencia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dirty="0" smtClean="0"/>
              <a:t>Una </a:t>
            </a:r>
            <a:r>
              <a:rPr lang="es-ES" sz="1800" dirty="0"/>
              <a:t>vez superada la maduración, el fruto inicia un periodo de decrepitud que conduce a su muerte</a:t>
            </a:r>
            <a:r>
              <a:rPr lang="es-ES" sz="18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dirty="0" smtClean="0"/>
              <a:t> </a:t>
            </a:r>
            <a:r>
              <a:rPr lang="es-ES" sz="1800" dirty="0"/>
              <a:t>Este proceso de senescencia comporta una pérdida continuada de consistencia provocada por la hidrólisis de pectinas</a:t>
            </a:r>
            <a:r>
              <a:rPr lang="es-ES" sz="1800" dirty="0" smtClean="0"/>
              <a:t>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dirty="0" smtClean="0"/>
              <a:t> </a:t>
            </a:r>
            <a:r>
              <a:rPr lang="es-ES" sz="1800" dirty="0"/>
              <a:t>Con ello se facilita su ingestión por los animales y la diseminación de sus semillas. Se trata de un mecanismo evolutivo de extraordinaria importancia para la supervivencia y difusión de las especies vegetales</a:t>
            </a:r>
            <a:r>
              <a:rPr lang="es-ES" sz="1800" dirty="0" smtClean="0"/>
              <a:t>.</a:t>
            </a:r>
          </a:p>
          <a:p>
            <a:pPr lvl="0"/>
            <a:r>
              <a:rPr lang="es-ES" sz="2000" b="1" dirty="0"/>
              <a:t>Demorar la senescencia: un objetivo al alcance de la biotecnología </a:t>
            </a:r>
          </a:p>
          <a:p>
            <a:pPr algn="l"/>
            <a:r>
              <a:rPr lang="es-ES" sz="1800" dirty="0"/>
              <a:t>La maduración de los frutos y su senescencia se asocia a la acumulación de proteínas específicas lo que implica cambios en la expresión génica y en el espectro de proteínas sintetizadas. Estudios realizados en tomate, melocotón y aguacate con diferentes grados de maduración han identificado tres clases de RNA </a:t>
            </a:r>
            <a:r>
              <a:rPr lang="es-ES" sz="1800" dirty="0" smtClean="0"/>
              <a:t>mensajero. Lo que ha abierto una ventana importante para  su gestión a través de la edición genética.</a:t>
            </a:r>
            <a:endParaRPr lang="es-ES" sz="1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25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8"/>
            <a:ext cx="9008533" cy="925689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ALGUNAS CONCLUSIONES 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s-ES" sz="1800" dirty="0"/>
              <a:t>La edición del genoma, que antes se hacía mediante enzimas de restricción y que propició importantes avances en la longevidad del tomate, es posible hacerlo de forma más sencilla y económica actualmente mediante la técnica del </a:t>
            </a:r>
            <a:r>
              <a:rPr lang="es-ES" sz="1800" dirty="0" smtClean="0"/>
              <a:t>CRISPR_ Cas </a:t>
            </a:r>
            <a:r>
              <a:rPr lang="es-ES" sz="1800" dirty="0"/>
              <a:t>9. 2.0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s-ES" sz="1800" dirty="0" smtClean="0"/>
              <a:t>Poder </a:t>
            </a:r>
            <a:r>
              <a:rPr lang="es-ES" sz="1800" dirty="0"/>
              <a:t>utilizar estas tecnologías en la UE de igual manera que se hace en otras partes del mundo, es condición  “sine qua </a:t>
            </a:r>
            <a:r>
              <a:rPr lang="es-ES" sz="1800" dirty="0" smtClean="0"/>
              <a:t>non” </a:t>
            </a:r>
            <a:r>
              <a:rPr lang="es-ES" sz="1800" dirty="0"/>
              <a:t>para abordar los retos de los desperdicios en la cadena agroalimentaria</a:t>
            </a:r>
            <a:r>
              <a:rPr lang="es-ES" sz="1800" dirty="0" smtClean="0"/>
              <a:t>. </a:t>
            </a:r>
            <a:endParaRPr lang="es-E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b="1" dirty="0"/>
              <a:t>Una última reflexión</a:t>
            </a:r>
            <a:r>
              <a:rPr lang="es-ES" sz="1800" dirty="0"/>
              <a:t>. </a:t>
            </a:r>
            <a:r>
              <a:rPr lang="es-ES" sz="1800" smtClean="0"/>
              <a:t>Por qué </a:t>
            </a:r>
            <a:r>
              <a:rPr lang="es-ES" sz="1800" dirty="0"/>
              <a:t>transportar desde el origen a destino tantos millones de toneladas de productos que tienen un 90 % de agua.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dirty="0"/>
              <a:t>Las nuevas tecnologías que dispone la industria alimentaria como la CCR (Columnas de Conos Rotatorios) y DCR (Destilador de Corto Recorrido) permiten extraer los sabores y aromas de nuestras frutas y verduras y ofrecerlos a los consumidores soslayando el impacto de los residuos en las grandes ciudades al tiempo que se crea una economía  circular en las </a:t>
            </a:r>
            <a:r>
              <a:rPr lang="es-ES" sz="1800" dirty="0" smtClean="0"/>
              <a:t>áreas rurales haciendo frente al reto demográfico. </a:t>
            </a:r>
            <a:r>
              <a:rPr lang="es-ES" b="1" dirty="0" smtClean="0"/>
              <a:t>  </a:t>
            </a:r>
          </a:p>
          <a:p>
            <a:pPr algn="l"/>
            <a:r>
              <a:rPr lang="es-ES" b="1" dirty="0"/>
              <a:t> </a:t>
            </a:r>
            <a:r>
              <a:rPr lang="es-ES" b="1" dirty="0" smtClean="0"/>
              <a:t>                                                           </a:t>
            </a:r>
            <a:r>
              <a:rPr lang="es-ES" b="1" dirty="0"/>
              <a:t>Muchas gracias</a:t>
            </a:r>
          </a:p>
          <a:p>
            <a:pPr algn="l"/>
            <a:r>
              <a:rPr lang="es-ES" b="1" dirty="0" smtClean="0"/>
              <a:t>                                               </a:t>
            </a:r>
            <a:endParaRPr lang="es-ES" sz="2000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46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144000" cy="1422400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rgbClr val="FF0000"/>
                </a:solidFill>
              </a:rPr>
              <a:t>Alta sensibilización sobre el problema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296357"/>
            <a:ext cx="9144000" cy="2029178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29 de septiembre de 2020, en el </a:t>
            </a:r>
            <a:r>
              <a:rPr lang="es-ES" sz="2000" dirty="0">
                <a:hlinkClick r:id="rId2"/>
              </a:rPr>
              <a:t>acto mundial</a:t>
            </a:r>
            <a:r>
              <a:rPr lang="es-ES" sz="2000" dirty="0"/>
              <a:t> en el que se celebró el primer </a:t>
            </a:r>
            <a:r>
              <a:rPr lang="es-ES" sz="2000" dirty="0">
                <a:hlinkClick r:id="rId3"/>
              </a:rPr>
              <a:t>Día Internacional de Concienciación sobre la Pérdida y el Desperdicio de Alimentos</a:t>
            </a:r>
            <a:r>
              <a:rPr lang="es-ES" sz="2000" dirty="0"/>
              <a:t>, FAO y PNUMA, instaban a trabajar por evitar la pérdida de alimentos y el desperdicio</a:t>
            </a:r>
            <a:r>
              <a:rPr lang="es-ES" sz="2000" dirty="0" smtClean="0"/>
              <a:t>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sz="2000" dirty="0" smtClean="0"/>
              <a:t> Antonio </a:t>
            </a:r>
            <a:r>
              <a:rPr lang="es-ES" sz="2000" dirty="0" err="1" smtClean="0"/>
              <a:t>Guterres</a:t>
            </a:r>
            <a:r>
              <a:rPr lang="es-ES" sz="2000" dirty="0" smtClean="0"/>
              <a:t>, Secretario </a:t>
            </a:r>
            <a:r>
              <a:rPr lang="es-ES" sz="2000" dirty="0"/>
              <a:t>General de las Naciones </a:t>
            </a:r>
            <a:r>
              <a:rPr lang="es-ES" sz="2000" dirty="0" smtClean="0"/>
              <a:t>Unidas, </a:t>
            </a:r>
            <a:r>
              <a:rPr lang="es-ES" sz="2000" dirty="0"/>
              <a:t>en un mensaje enviado aquel acto, calificó la pérdida y el desperdicio de alimentos como "un ultraje ético" dado el gran número de personas que padecen hambre e instó a todos a desempeñar el papel que corresponde para hacer frente a este problema</a:t>
            </a:r>
          </a:p>
        </p:txBody>
      </p:sp>
      <p:pic>
        <p:nvPicPr>
          <p:cNvPr id="4" name="Imagen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165" y="289367"/>
            <a:ext cx="3829967" cy="116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144000" cy="1422400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Propuestas de soluciones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3014132"/>
            <a:ext cx="10160000" cy="3228623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 smtClean="0"/>
              <a:t>En 2018, la Comisión del Senado de España creada para tratar el asunto , </a:t>
            </a:r>
            <a:r>
              <a:rPr lang="es-ES" sz="2000" dirty="0"/>
              <a:t>propuso la definición como “todo aquél que, habiendo sido </a:t>
            </a:r>
            <a:r>
              <a:rPr lang="es-ES" sz="2000" u="sng" dirty="0"/>
              <a:t>sembrado, criado, capturado o producido</a:t>
            </a:r>
            <a:r>
              <a:rPr lang="es-ES" sz="2000" dirty="0"/>
              <a:t> para ser consumido por el ser humano con fines alimenticios, </a:t>
            </a:r>
            <a:r>
              <a:rPr lang="es-ES" sz="2000" u="sng" dirty="0"/>
              <a:t>acaba siendo desechado</a:t>
            </a:r>
            <a:r>
              <a:rPr lang="es-ES" sz="2000" dirty="0"/>
              <a:t> </a:t>
            </a:r>
            <a:r>
              <a:rPr lang="es-ES" sz="2000" u="sng" dirty="0"/>
              <a:t>en cualquier nivel de la cadena alimentaria</a:t>
            </a:r>
            <a:r>
              <a:rPr lang="es-ES" sz="2000" dirty="0"/>
              <a:t>, sin que llegue a ser utilizado para ese fin directamente o como subproducto derivado</a:t>
            </a:r>
            <a:r>
              <a:rPr lang="es-ES" sz="20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 smtClean="0"/>
              <a:t>Sus trabajos culminaron con la identificación de donde , como y por qué se produce el desperdicio.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 smtClean="0"/>
              <a:t>Los consumidores  actores principales en la generación de desperdicios.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s-ES" sz="1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1800" dirty="0" smtClean="0"/>
              <a:t> A</a:t>
            </a:r>
            <a:endParaRPr lang="es-ES" sz="1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165" y="289367"/>
            <a:ext cx="3829967" cy="116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144000" cy="1422400"/>
          </a:xfrm>
        </p:spPr>
        <p:txBody>
          <a:bodyPr>
            <a:normAutofit/>
          </a:bodyPr>
          <a:lstStyle/>
          <a:p>
            <a:r>
              <a:rPr lang="es-ES" sz="2800" dirty="0" smtClean="0">
                <a:solidFill>
                  <a:srgbClr val="FF0000"/>
                </a:solidFill>
              </a:rPr>
              <a:t>Propuestas de soluciones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3014132"/>
            <a:ext cx="10160000" cy="3228623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dirty="0"/>
              <a:t>El  15 de abril de 2021, el Ministerio anunció que el Gobierno aprobaría este año la Ley contra </a:t>
            </a:r>
            <a:r>
              <a:rPr lang="es-ES" u="sng" dirty="0"/>
              <a:t>la pérdida y el desperdicio alimentario, </a:t>
            </a:r>
            <a:r>
              <a:rPr lang="es-ES" dirty="0"/>
              <a:t>entendida como una ley para combatir el cambio climático, y cuyo </a:t>
            </a:r>
            <a:r>
              <a:rPr lang="es-ES" u="sng" dirty="0"/>
              <a:t>objetivo es atajar el</a:t>
            </a:r>
            <a:r>
              <a:rPr lang="es-ES" dirty="0"/>
              <a:t> </a:t>
            </a:r>
            <a:r>
              <a:rPr lang="es-ES" u="sng" dirty="0"/>
              <a:t>desperdicio en todos los eslabones de la cadena</a:t>
            </a:r>
            <a:r>
              <a:rPr lang="es-ES" dirty="0"/>
              <a:t>, promoviendo la economía circular.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El sector de frutas y hortalizas se identifica como el principal  productor  de pérdidas y </a:t>
            </a:r>
            <a:r>
              <a:rPr lang="es-ES" dirty="0" smtClean="0"/>
              <a:t>desperdicios 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s-ES" sz="1800" dirty="0"/>
          </a:p>
          <a:p>
            <a:pPr lvl="0"/>
            <a:endParaRPr lang="es-ES" sz="1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165" y="289367"/>
            <a:ext cx="3829967" cy="1169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98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008533" cy="699911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IMPORTANCIA DEL SECTOR HORTOFRUTICOLA  EN ESPAÑA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b="1" dirty="0" smtClean="0"/>
              <a:t>Producción</a:t>
            </a:r>
            <a:r>
              <a:rPr lang="es-ES" sz="2000" dirty="0"/>
              <a:t>: España es el primer productor de la UE de frutas y hortalizas con </a:t>
            </a:r>
            <a:r>
              <a:rPr lang="es-ES" sz="2000" dirty="0" smtClean="0"/>
              <a:t> </a:t>
            </a:r>
            <a:r>
              <a:rPr lang="es-ES" sz="2000" dirty="0"/>
              <a:t>más del 22% de la producción europea y el quinto a nivel mundial.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dirty="0"/>
              <a:t>En 2020 la producción española de frutas y hortalizas superó los 28 millones de toneladas, un 2% menos que en 2019 y un 1% más que la media de los últimos 5años. Cerca del 60% de la producción es de hortalizas, al que siguen los cítricos (26%) y fruta dulce (12%).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dirty="0"/>
              <a:t>Este sector aportó en 2020 a la Producción Vegetal el 50% y el 30% de la Producción de la Rama Agraria, lo que le sitúa como el sector más importante en el conjunto del sector agrario</a:t>
            </a:r>
            <a:r>
              <a:rPr lang="es-ES" sz="2000" dirty="0" smtClean="0"/>
              <a:t>. </a:t>
            </a:r>
            <a:r>
              <a:rPr lang="es-ES" sz="20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b="1" dirty="0"/>
              <a:t>Exportación:</a:t>
            </a:r>
            <a:r>
              <a:rPr lang="es-ES" sz="2000" dirty="0"/>
              <a:t> El volumen de exportación de productos frescos en el año 2020, fue de </a:t>
            </a:r>
            <a:r>
              <a:rPr lang="es-ES" sz="2000" b="1" dirty="0"/>
              <a:t>13,1</a:t>
            </a:r>
            <a:r>
              <a:rPr lang="es-ES" sz="2000" dirty="0"/>
              <a:t> millones de toneladas, con un valor </a:t>
            </a:r>
            <a:r>
              <a:rPr lang="es-ES" sz="2000" b="1" dirty="0"/>
              <a:t>14.594</a:t>
            </a:r>
            <a:r>
              <a:rPr lang="es-ES" sz="2000" dirty="0"/>
              <a:t> millones de € (</a:t>
            </a:r>
            <a:r>
              <a:rPr lang="es-ES" sz="2000" dirty="0" err="1"/>
              <a:t>Fepex</a:t>
            </a:r>
            <a:r>
              <a:rPr lang="es-ES" sz="20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/>
              <a:t>Consumo:  Base de la dieta mediterránea. </a:t>
            </a:r>
            <a:r>
              <a:rPr lang="es-ES" sz="2000" dirty="0"/>
              <a:t>7,70 millones de toneladas, en 2019, y 8,63 millones de toneladas, en 2020.</a:t>
            </a:r>
          </a:p>
          <a:p>
            <a:pPr lvl="0"/>
            <a:endParaRPr lang="es-ES" sz="1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2949435" cy="63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7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008533" cy="699911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>EL DESPERDICIO OBLIGADO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Es necesario considerar que las frutas y verduras que compramos no se pueden consumir en su totalidad: Una parte de la misma (piel, hueso, semillas…lo que se considera “DESPERDICIO OBLIGADO” (DO)) ha de desecharse.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Un problema que forzosamente se ha de resolver en una sociedad </a:t>
            </a:r>
            <a:r>
              <a:rPr lang="es-ES" sz="2000" dirty="0" smtClean="0"/>
              <a:t>urbanizada como la nuestra.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En la España rural de nuestros padres esos desperdicios se consumían por los animales de granja que tenía cada familia. </a:t>
            </a:r>
            <a:endParaRPr lang="es-ES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 smtClean="0"/>
              <a:t>Ahora</a:t>
            </a:r>
            <a:r>
              <a:rPr lang="es-ES" sz="2000" dirty="0"/>
              <a:t>, la parte obligada del desperdicio, al menos, debe ser recogida y, si es posible, </a:t>
            </a:r>
            <a:r>
              <a:rPr lang="es-ES" sz="2000" dirty="0" err="1"/>
              <a:t>compostada</a:t>
            </a:r>
            <a:r>
              <a:rPr lang="es-ES" sz="2000" dirty="0"/>
              <a:t> para incorporarse como materia orgánica de nuevo al proceso productivo, e impulsando así la economía circular.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ES" sz="1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2949435" cy="63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68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008533" cy="835378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EL DESPERDICIO OBLIGADO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 smtClean="0"/>
              <a:t>Para </a:t>
            </a:r>
            <a:r>
              <a:rPr lang="es-ES" sz="2000" dirty="0"/>
              <a:t>identificar su alcance, desde la Fundación Foro Agrario hemos analizado el “desperdicio obligado” para cada una de las frutas y hortalizas más consumidas en 2019 y 2020.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Se han separado y pesado, con una balanza de precisión, las partes no comestibles de cada especie y variedad, calculándose el porcentaje de “desperdicio obligado (DO)” sobre lo adquirido. 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Los resultados van desde un mínimo del 4 % en tomate de pera a un 50% en limón.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/>
              <a:t>El desperdicio obligado conjunto de los dos años analizados sería de 1.365.000 toneladas, en 2019, y de 1.522.000 toneladas, en 2020. Cantidades que se deberían entregar a la recogida debidamente separadas para su transformación en materia orgánica. </a:t>
            </a:r>
            <a:endParaRPr lang="es-ES" sz="2000" dirty="0" smtClean="0"/>
          </a:p>
          <a:p>
            <a:pPr lvl="0" fontAlgn="base"/>
            <a:r>
              <a:rPr lang="es-ES" sz="2000" dirty="0" smtClean="0"/>
              <a:t>El MAPA en el documento </a:t>
            </a:r>
            <a:r>
              <a:rPr lang="es-ES" sz="2000" dirty="0"/>
              <a:t>“CONSULTA PREVIA A LA ELABORACIÓN DE UN PROYECTO DE LEY POR EL QUE SE REGULA Y SE ESTABLECEN NORMAS BÁSICAS PARA LA PREVENCIÓN DE LAS PÉRDIDAS Y EL DESPERDICIO ALIMENTARIO, reflejan que, en total, el año 2019, se desperdiciaron 1. 352,5 millones de kg”, es decir, 1.352.500 toneladas</a:t>
            </a:r>
            <a:r>
              <a:rPr lang="es-ES" dirty="0"/>
              <a:t>.</a:t>
            </a:r>
          </a:p>
          <a:p>
            <a:pPr fontAlgn="base"/>
            <a:r>
              <a:rPr lang="es-ES" dirty="0"/>
              <a:t>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02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008533" cy="835378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REFLEXIÓN SOBRE EL DESPERDICIO OBLIGADO I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Comparando las cifras Foro Agrario con las del MAPA solo las cantidades que superaran estos volúmenes de desperdicios obligados se deberían achacar a una mala gestión de los consumidores o bien, tal como dan cuenta los observatorios de los mercados, a través de la consultas realizadas a los consumidores, a un desperdicio provocado por una calidad de lo adquirido muy inferior a lo esperada.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 Mejorar la calidad y los procesos de maduración y senescencia de las frutas y hortalizas son herramientas eficaces para mejorar los porcentajes de desperdicio en todos los niveles de la cadena agroalimentaria.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2000" dirty="0" smtClean="0"/>
              <a:t>Señalar </a:t>
            </a:r>
            <a:r>
              <a:rPr lang="es-ES" sz="2000" dirty="0"/>
              <a:t>el carácter multifactorial del proceso de desperdicio, junto a la necesidad de considerar, en relación con el mismo, lo que podríamos llamar una cadena alimentaria “ampliada”, incluyendo en ella a los mejoradores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54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8889"/>
            <a:ext cx="9008533" cy="835378"/>
          </a:xfrm>
        </p:spPr>
        <p:txBody>
          <a:bodyPr>
            <a:normAutofit fontScale="90000"/>
          </a:bodyPr>
          <a:lstStyle/>
          <a:p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>
                <a:solidFill>
                  <a:srgbClr val="FF0000"/>
                </a:solidFill>
              </a:rPr>
              <a:t/>
            </a:r>
            <a:br>
              <a:rPr lang="es-ES" sz="2000" b="1" dirty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/>
            </a:r>
            <a:br>
              <a:rPr lang="es-ES" sz="2000" b="1" dirty="0" smtClean="0">
                <a:solidFill>
                  <a:srgbClr val="FF0000"/>
                </a:solidFill>
              </a:rPr>
            </a:br>
            <a:r>
              <a:rPr lang="es-ES" sz="2000" b="1" dirty="0" smtClean="0">
                <a:solidFill>
                  <a:srgbClr val="FF0000"/>
                </a:solidFill>
              </a:rPr>
              <a:t>UNA REFLEXIÓN SOBRE EL DESPERDICIO OBLIGADO II</a:t>
            </a:r>
            <a:endParaRPr lang="es-ES" sz="2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2212622"/>
            <a:ext cx="10227733" cy="4131734"/>
          </a:xfrm>
        </p:spPr>
        <p:txBody>
          <a:bodyPr>
            <a:noAutofit/>
          </a:bodyPr>
          <a:lstStyle/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Llevar productos a mercados cada vez más lejanos o tratar de hacerlo de manera extemporánea comporta unas exigencias que no siempre favorecen la calidad del producto </a:t>
            </a:r>
            <a:r>
              <a:rPr lang="es-ES" sz="2000" dirty="0" smtClean="0"/>
              <a:t>obtenido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Es necesario, en el marco de las tecnologías disponibles, mejorar las calidades organolépticas de las variedades que son ofrecidas en los mercados, cambiando los paradigmas dominantes en los conceptos de calidad (color y tamaño) y conocer y mejorar los procesos de maduración y senescencia de las frutas y las hortalizas. 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La Fundación Foro Agrario inició en 2019, con el apoyo del Ministerio de Transición Ecológica y Reto Demográfico, unos estudios para tratar de recuperar los sabores y olores (</a:t>
            </a:r>
            <a:r>
              <a:rPr lang="es-ES" sz="2000" dirty="0" err="1"/>
              <a:t>flavores</a:t>
            </a:r>
            <a:r>
              <a:rPr lang="es-ES" sz="2000" dirty="0"/>
              <a:t>) perdidos al ser sustituidas las variedades tradicionales, muchas de las cuales fueron afectadas por problemas sanitarios</a:t>
            </a:r>
            <a:r>
              <a:rPr lang="es-ES" dirty="0" smtClean="0"/>
              <a:t>.</a:t>
            </a:r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s-ES" sz="2000" dirty="0"/>
              <a:t>Al respecto se ha dispuesto una página web </a:t>
            </a:r>
            <a:r>
              <a:rPr lang="es-ES" sz="2000" u="sng" dirty="0">
                <a:hlinkClick r:id="rId2"/>
              </a:rPr>
              <a:t>https://www.flavoresdeespaña.com/</a:t>
            </a:r>
            <a:r>
              <a:rPr lang="es-ES" sz="2000" u="sng" dirty="0"/>
              <a:t> </a:t>
            </a:r>
            <a:r>
              <a:rPr lang="es-ES" sz="2000" dirty="0"/>
              <a:t>donde se publican los estudios sobre las diferentes </a:t>
            </a:r>
            <a:r>
              <a:rPr lang="es-ES" sz="2000" dirty="0" smtClean="0"/>
              <a:t>especies, para recuperar sus </a:t>
            </a:r>
            <a:r>
              <a:rPr lang="es-ES" sz="2000" dirty="0" err="1" smtClean="0"/>
              <a:t>flavores</a:t>
            </a:r>
            <a:r>
              <a:rPr lang="es-ES" sz="2000" dirty="0" smtClean="0"/>
              <a:t>.</a:t>
            </a:r>
            <a:endParaRPr lang="es-ES" sz="2000" dirty="0"/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8" y="494330"/>
            <a:ext cx="3051035" cy="9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84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1232</Words>
  <Application>Microsoft Office PowerPoint</Application>
  <PresentationFormat>Panorámica</PresentationFormat>
  <Paragraphs>81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La pérdida y el desperdicio alimentario.</vt:lpstr>
      <vt:lpstr>Alta sensibilización sobre el problema </vt:lpstr>
      <vt:lpstr>Propuestas de soluciones</vt:lpstr>
      <vt:lpstr>Propuestas de soluciones</vt:lpstr>
      <vt:lpstr>IMPORTANCIA DEL SECTOR HORTOFRUTICOLA  EN ESPAÑA</vt:lpstr>
      <vt:lpstr>EL DESPERDICIO OBLIGADO</vt:lpstr>
      <vt:lpstr>   EL DESPERDICIO OBLIGADO</vt:lpstr>
      <vt:lpstr>   REFLEXIÓN SOBRE EL DESPERDICIO OBLIGADO I</vt:lpstr>
      <vt:lpstr>   UNA REFLEXIÓN SOBRE EL DESPERDICIO OBLIGADO II</vt:lpstr>
      <vt:lpstr>   REFLEXIÓN SOBRE EL DESPERDICIO OBLIGADO III</vt:lpstr>
      <vt:lpstr>   APLICAR Y MEJORAR LOS CONOCIMIENTOS SOBRE LA MADURACIÓN Y SENESCENCIA  DE FRUTAS Y HORTALIZAS I</vt:lpstr>
      <vt:lpstr>   APLICAR Y MEJORAR LOS CONOCIMIENTOS SOBRE LA MADURACIÓN Y SENESCENCIA  DE FRUTAS Y HORTALIZAS II</vt:lpstr>
      <vt:lpstr>   APLICAR Y MEJORAR LOS CONOCIMIENTOS SOBRE LA MADURACIÓN Y SENESCENCIA  DE FRUTAS Y HORTALIZAS III</vt:lpstr>
      <vt:lpstr>   ALGUNAS CONCLUSIONES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pérdida y el desperdicio alimentario.</dc:title>
  <dc:creator>Pepe</dc:creator>
  <cp:lastModifiedBy>Alfonso Garcia, Carmen</cp:lastModifiedBy>
  <cp:revision>15</cp:revision>
  <dcterms:created xsi:type="dcterms:W3CDTF">2021-10-08T10:38:14Z</dcterms:created>
  <dcterms:modified xsi:type="dcterms:W3CDTF">2021-10-14T10:33:57Z</dcterms:modified>
</cp:coreProperties>
</file>