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</p:sldMasterIdLst>
  <p:notesMasterIdLst>
    <p:notesMasterId r:id="rId9"/>
  </p:notesMasterIdLst>
  <p:sldIdLst>
    <p:sldId id="256" r:id="rId2"/>
    <p:sldId id="302" r:id="rId3"/>
    <p:sldId id="259" r:id="rId4"/>
    <p:sldId id="264" r:id="rId5"/>
    <p:sldId id="260" r:id="rId6"/>
    <p:sldId id="303" r:id="rId7"/>
    <p:sldId id="263" r:id="rId8"/>
  </p:sldIdLst>
  <p:sldSz cx="12192000" cy="6858000"/>
  <p:notesSz cx="6669088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F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22BC60-2E31-4C4B-8A6F-E82D9CCF9C92}" v="16" dt="2024-03-20T14:10:05.061"/>
    <p1510:client id="{59299B8A-090B-43ED-BB1C-5167B7570834}" v="1" dt="2024-03-20T11:59:40.784"/>
    <p1510:client id="{7032508C-4D54-420F-B3EA-0AD90BCB088E}" v="1383" dt="2024-03-21T03:53:55.745"/>
    <p1510:client id="{D7796B00-0710-43B4-A9AB-885199FC5DE9}" v="853" dt="2024-03-21T05:57:53.0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917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5347"/>
          </a:xfrm>
          <a:prstGeom prst="rect">
            <a:avLst/>
          </a:prstGeom>
        </p:spPr>
        <p:txBody>
          <a:bodyPr vert="horz" lIns="94458" tIns="47230" rIns="94458" bIns="4723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777611" y="0"/>
            <a:ext cx="2889938" cy="495347"/>
          </a:xfrm>
          <a:prstGeom prst="rect">
            <a:avLst/>
          </a:prstGeom>
        </p:spPr>
        <p:txBody>
          <a:bodyPr vert="horz" lIns="94458" tIns="47230" rIns="94458" bIns="47230" rtlCol="0"/>
          <a:lstStyle>
            <a:lvl1pPr algn="r">
              <a:defRPr sz="1200"/>
            </a:lvl1pPr>
          </a:lstStyle>
          <a:p>
            <a:fld id="{242DF98E-1343-4707-9282-2FF3E9DF4F47}" type="datetimeFigureOut">
              <a:rPr lang="es-ES" smtClean="0"/>
              <a:t>22/04/2024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74650" y="1235075"/>
            <a:ext cx="5919788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458" tIns="47230" rIns="94458" bIns="4723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66909" y="4751219"/>
            <a:ext cx="5335270" cy="3887361"/>
          </a:xfrm>
          <a:prstGeom prst="rect">
            <a:avLst/>
          </a:prstGeom>
        </p:spPr>
        <p:txBody>
          <a:bodyPr vert="horz" lIns="94458" tIns="47230" rIns="94458" bIns="4723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5346"/>
          </a:xfrm>
          <a:prstGeom prst="rect">
            <a:avLst/>
          </a:prstGeom>
        </p:spPr>
        <p:txBody>
          <a:bodyPr vert="horz" lIns="94458" tIns="47230" rIns="94458" bIns="4723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777611" y="9377317"/>
            <a:ext cx="2889938" cy="495346"/>
          </a:xfrm>
          <a:prstGeom prst="rect">
            <a:avLst/>
          </a:prstGeom>
        </p:spPr>
        <p:txBody>
          <a:bodyPr vert="horz" lIns="94458" tIns="47230" rIns="94458" bIns="47230" rtlCol="0" anchor="b"/>
          <a:lstStyle>
            <a:lvl1pPr algn="r">
              <a:defRPr sz="1200"/>
            </a:lvl1pPr>
          </a:lstStyle>
          <a:p>
            <a:fld id="{CBC3DCC7-0F04-4BC4-AEFE-F9D0E498B4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009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33FE-9EA1-42ED-AE56-5AF7B8D68FAE}" type="datetimeFigureOut">
              <a:rPr lang="es-ES" smtClean="0"/>
              <a:t>22/04/2024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E01-0B20-4B32-8A71-1E9849A9B4D7}" type="slidenum">
              <a:rPr lang="es-ES" smtClean="0"/>
              <a:t>‹Nº›</a:t>
            </a:fld>
            <a:endParaRPr lang="es-E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3521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33FE-9EA1-42ED-AE56-5AF7B8D68FAE}" type="datetimeFigureOut">
              <a:rPr lang="es-ES" smtClean="0"/>
              <a:t>22/04/2024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E01-0B20-4B32-8A71-1E9849A9B4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654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33FE-9EA1-42ED-AE56-5AF7B8D68FAE}" type="datetimeFigureOut">
              <a:rPr lang="es-ES" smtClean="0"/>
              <a:t>22/04/2024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E01-0B20-4B32-8A71-1E9849A9B4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06336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33FE-9EA1-42ED-AE56-5AF7B8D68FAE}" type="datetimeFigureOut">
              <a:rPr lang="es-ES" smtClean="0"/>
              <a:t>22/04/2024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E01-0B20-4B32-8A71-1E9849A9B4D7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1891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33FE-9EA1-42ED-AE56-5AF7B8D68FAE}" type="datetimeFigureOut">
              <a:rPr lang="es-ES" smtClean="0"/>
              <a:t>22/04/2024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E01-0B20-4B32-8A71-1E9849A9B4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04119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33FE-9EA1-42ED-AE56-5AF7B8D68FAE}" type="datetimeFigureOut">
              <a:rPr lang="es-ES" smtClean="0"/>
              <a:t>22/04/2024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E01-0B20-4B32-8A71-1E9849A9B4D7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896854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33FE-9EA1-42ED-AE56-5AF7B8D68FAE}" type="datetimeFigureOut">
              <a:rPr lang="es-ES" smtClean="0"/>
              <a:t>22/04/2024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E01-0B20-4B32-8A71-1E9849A9B4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8582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33FE-9EA1-42ED-AE56-5AF7B8D68FAE}" type="datetimeFigureOut">
              <a:rPr lang="es-ES" smtClean="0"/>
              <a:t>22/04/2024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E01-0B20-4B32-8A71-1E9849A9B4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51473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33FE-9EA1-42ED-AE56-5AF7B8D68FAE}" type="datetimeFigureOut">
              <a:rPr lang="es-ES" smtClean="0"/>
              <a:t>22/04/2024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E01-0B20-4B32-8A71-1E9849A9B4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8919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33FE-9EA1-42ED-AE56-5AF7B8D68FAE}" type="datetimeFigureOut">
              <a:rPr lang="es-ES" smtClean="0"/>
              <a:t>22/04/2024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E01-0B20-4B32-8A71-1E9849A9B4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6012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33FE-9EA1-42ED-AE56-5AF7B8D68FAE}" type="datetimeFigureOut">
              <a:rPr lang="es-ES" smtClean="0"/>
              <a:t>22/04/2024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E01-0B20-4B32-8A71-1E9849A9B4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7896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33FE-9EA1-42ED-AE56-5AF7B8D68FAE}" type="datetimeFigureOut">
              <a:rPr lang="es-ES" smtClean="0"/>
              <a:t>22/04/2024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E01-0B20-4B32-8A71-1E9849A9B4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4794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33FE-9EA1-42ED-AE56-5AF7B8D68FAE}" type="datetimeFigureOut">
              <a:rPr lang="es-ES" smtClean="0"/>
              <a:t>22/04/2024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E01-0B20-4B32-8A71-1E9849A9B4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792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33FE-9EA1-42ED-AE56-5AF7B8D68FAE}" type="datetimeFigureOut">
              <a:rPr lang="es-ES" smtClean="0"/>
              <a:t>22/04/2024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E01-0B20-4B32-8A71-1E9849A9B4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8882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33FE-9EA1-42ED-AE56-5AF7B8D68FAE}" type="datetimeFigureOut">
              <a:rPr lang="es-ES" smtClean="0"/>
              <a:t>22/04/2024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E01-0B20-4B32-8A71-1E9849A9B4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3012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33FE-9EA1-42ED-AE56-5AF7B8D68FAE}" type="datetimeFigureOut">
              <a:rPr lang="es-ES" smtClean="0"/>
              <a:t>22/04/2024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E01-0B20-4B32-8A71-1E9849A9B4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0328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33FE-9EA1-42ED-AE56-5AF7B8D68FAE}" type="datetimeFigureOut">
              <a:rPr lang="es-ES" smtClean="0"/>
              <a:t>22/04/2024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E01-0B20-4B32-8A71-1E9849A9B4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0199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B8C33FE-9EA1-42ED-AE56-5AF7B8D68FAE}" type="datetimeFigureOut">
              <a:rPr lang="es-ES" smtClean="0"/>
              <a:t>22/04/2024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353DE01-0B20-4B32-8A71-1E9849A9B4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49686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767" r:id="rId13"/>
    <p:sldLayoutId id="2147483768" r:id="rId14"/>
    <p:sldLayoutId id="2147483769" r:id="rId15"/>
    <p:sldLayoutId id="2147483770" r:id="rId16"/>
    <p:sldLayoutId id="214748377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4F1D6C21-3C7D-C4EC-581E-326A8BC091E7}"/>
              </a:ext>
            </a:extLst>
          </p:cNvPr>
          <p:cNvSpPr txBox="1">
            <a:spLocks/>
          </p:cNvSpPr>
          <p:nvPr/>
        </p:nvSpPr>
        <p:spPr>
          <a:xfrm>
            <a:off x="316523" y="579839"/>
            <a:ext cx="11558954" cy="157404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4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to"/>
                <a:ea typeface="Lato"/>
                <a:cs typeface="Lato"/>
              </a:rPr>
              <a:t>Jornada sobre novedades y aplicación del reglamento de control de la pesca</a:t>
            </a: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61825EC4-9277-6619-9B08-435C66F86292}"/>
              </a:ext>
            </a:extLst>
          </p:cNvPr>
          <p:cNvSpPr txBox="1">
            <a:spLocks/>
          </p:cNvSpPr>
          <p:nvPr/>
        </p:nvSpPr>
        <p:spPr>
          <a:xfrm>
            <a:off x="813918" y="5527132"/>
            <a:ext cx="10363200" cy="734474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3200" dirty="0">
                <a:latin typeface="Lato"/>
                <a:ea typeface="Lato"/>
                <a:cs typeface="Lato"/>
              </a:rPr>
              <a:t>Madrid, 24 de abril de 2024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055FDB72-804B-63E7-D75C-4837EAC85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617" y="6109293"/>
            <a:ext cx="2195513" cy="585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EDA5774A-AD6F-45C5-AA8E-DB3C7F35DD9C}"/>
              </a:ext>
            </a:extLst>
          </p:cNvPr>
          <p:cNvSpPr txBox="1">
            <a:spLocks/>
          </p:cNvSpPr>
          <p:nvPr/>
        </p:nvSpPr>
        <p:spPr>
          <a:xfrm>
            <a:off x="1175658" y="2467063"/>
            <a:ext cx="9639719" cy="223705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to"/>
                <a:ea typeface="Lato"/>
                <a:cs typeface="Lato"/>
              </a:rPr>
              <a:t>Estructura general y contenidos del Reglamento 2842/2023</a:t>
            </a:r>
          </a:p>
          <a:p>
            <a:pPr algn="ctr"/>
            <a:endParaRPr lang="es-E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ato"/>
              <a:ea typeface="Lato"/>
              <a:cs typeface="Lato"/>
            </a:endParaRPr>
          </a:p>
          <a:p>
            <a:pPr algn="ctr"/>
            <a: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to"/>
                <a:ea typeface="Lato"/>
                <a:cs typeface="Lato"/>
              </a:rPr>
              <a:t>David Poderoso Godoy</a:t>
            </a:r>
          </a:p>
        </p:txBody>
      </p:sp>
    </p:spTree>
    <p:extLst>
      <p:ext uri="{BB962C8B-B14F-4D97-AF65-F5344CB8AC3E}">
        <p14:creationId xmlns:p14="http://schemas.microsoft.com/office/powerpoint/2010/main" val="993462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7B01ACCD-6EB4-B2DA-7C56-07AAC1102DE3}"/>
              </a:ext>
            </a:extLst>
          </p:cNvPr>
          <p:cNvSpPr/>
          <p:nvPr/>
        </p:nvSpPr>
        <p:spPr>
          <a:xfrm>
            <a:off x="1477107" y="246319"/>
            <a:ext cx="7646795" cy="5124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>
                <a:solidFill>
                  <a:schemeClr val="tx1"/>
                </a:solidFill>
                <a:latin typeface="Abadi Extra Light" panose="020B0204020104020204" pitchFamily="34" charset="0"/>
              </a:rPr>
              <a:t>Estructura general del Reglamento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DD456141-6433-3F8B-93D4-34C0DF5A09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617" y="6109293"/>
            <a:ext cx="2195513" cy="585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546B2783-3B13-3F6A-27FC-33E18EB1970A}"/>
              </a:ext>
            </a:extLst>
          </p:cNvPr>
          <p:cNvSpPr txBox="1"/>
          <p:nvPr/>
        </p:nvSpPr>
        <p:spPr>
          <a:xfrm>
            <a:off x="944546" y="1056314"/>
            <a:ext cx="10781882" cy="55553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sz="4000" b="1" dirty="0">
                <a:latin typeface="Abadi Extra Light" panose="020B0204020104020204" pitchFamily="34" charset="0"/>
              </a:rPr>
              <a:t>El Reglamento 2023/2842 tiene 134 considerandos y solo </a:t>
            </a:r>
            <a:r>
              <a:rPr lang="es-E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8 artículos</a:t>
            </a:r>
            <a:r>
              <a:rPr lang="es-ES" sz="4000" b="1" dirty="0">
                <a:latin typeface="Abadi Extra Light" panose="020B0204020104020204" pitchFamily="34" charset="0"/>
              </a:rPr>
              <a:t>, de los cuales:</a:t>
            </a:r>
          </a:p>
          <a:p>
            <a:pPr marL="571500" indent="-5715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4000" b="1" dirty="0">
                <a:latin typeface="Abadi Extra Light" panose="020B0204020104020204" pitchFamily="34" charset="0"/>
              </a:rPr>
              <a:t>Los </a:t>
            </a:r>
            <a:r>
              <a:rPr lang="es-ES" sz="40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seis primeros </a:t>
            </a:r>
            <a:r>
              <a:rPr lang="es-ES" sz="4000" b="1" dirty="0">
                <a:latin typeface="Abadi Extra Light" panose="020B0204020104020204" pitchFamily="34" charset="0"/>
              </a:rPr>
              <a:t>modifican </a:t>
            </a:r>
            <a:r>
              <a:rPr lang="es-E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cada uno de ellos un Reglamento mediante una serie de “puntos”.</a:t>
            </a:r>
            <a:r>
              <a:rPr lang="es-ES" sz="4000" b="1" dirty="0">
                <a:latin typeface="Abadi Extra Light" panose="020B0204020104020204" pitchFamily="34" charset="0"/>
              </a:rPr>
              <a:t> </a:t>
            </a:r>
          </a:p>
          <a:p>
            <a:pPr marL="571500" indent="-5715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4000" b="1" dirty="0">
                <a:latin typeface="Abadi Extra Light" panose="020B0204020104020204" pitchFamily="34" charset="0"/>
              </a:rPr>
              <a:t>El </a:t>
            </a:r>
            <a:r>
              <a:rPr lang="es-ES" sz="40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séptimo</a:t>
            </a:r>
            <a:r>
              <a:rPr lang="es-ES" sz="4000" b="1" dirty="0">
                <a:latin typeface="Abadi Extra Light" panose="020B0204020104020204" pitchFamily="34" charset="0"/>
              </a:rPr>
              <a:t> regula la </a:t>
            </a:r>
            <a:r>
              <a:rPr lang="es-ES" sz="40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entrada en vigor.</a:t>
            </a:r>
            <a:endParaRPr lang="es-ES" sz="4000" b="1" dirty="0">
              <a:solidFill>
                <a:schemeClr val="accent4">
                  <a:lumMod val="75000"/>
                </a:schemeClr>
              </a:solidFill>
              <a:latin typeface="Abadi Extra Light" panose="020B0204020104020204" pitchFamily="34" charset="0"/>
            </a:endParaRPr>
          </a:p>
          <a:p>
            <a:pPr marL="571500" indent="-5715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4000" b="1" dirty="0">
                <a:latin typeface="Abadi Extra Light" panose="020B0204020104020204" pitchFamily="34" charset="0"/>
              </a:rPr>
              <a:t>El </a:t>
            </a:r>
            <a:r>
              <a:rPr lang="es-ES" sz="40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octavo</a:t>
            </a:r>
            <a:r>
              <a:rPr lang="es-ES" sz="4000" b="1" dirty="0">
                <a:latin typeface="Abadi Extra Light" panose="020B0204020104020204" pitchFamily="34" charset="0"/>
              </a:rPr>
              <a:t> establece </a:t>
            </a:r>
            <a:r>
              <a:rPr lang="es-ES" sz="40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disposiciones transitorias </a:t>
            </a:r>
            <a:r>
              <a:rPr lang="es-E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(que afectan a la “aplicación” de los </a:t>
            </a:r>
            <a:r>
              <a:rPr lang="es-E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articulos</a:t>
            </a:r>
            <a:r>
              <a:rPr lang="es-E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 )</a:t>
            </a:r>
            <a:r>
              <a:rPr lang="es-ES" sz="4000" b="1" dirty="0">
                <a:latin typeface="Abadi Extra Light" panose="020B0204020104020204" pitchFamily="34" charset="0"/>
              </a:rPr>
              <a:t>.</a:t>
            </a:r>
            <a:endParaRPr lang="en-US" sz="4000" b="1" dirty="0">
              <a:latin typeface="Abadi Extra Light" panose="020B0204020104020204" pitchFamily="34" charset="0"/>
            </a:endParaRPr>
          </a:p>
          <a:p>
            <a:pPr algn="just"/>
            <a:endParaRPr lang="en-US" sz="4000" b="1" dirty="0">
              <a:latin typeface="Abadi Extra Light" panose="020B0204020104020204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AE40DD2C-62D1-FD6B-9525-D66D5F9FD3D7}"/>
              </a:ext>
            </a:extLst>
          </p:cNvPr>
          <p:cNvSpPr txBox="1"/>
          <p:nvPr/>
        </p:nvSpPr>
        <p:spPr>
          <a:xfrm>
            <a:off x="653141" y="6463930"/>
            <a:ext cx="96347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i="1" dirty="0"/>
              <a:t>Jornada sobre novedades y aplicación del Reglamento de Control de la pesca - 25 abril 2024</a:t>
            </a:r>
          </a:p>
          <a:p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2979933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7B01ACCD-6EB4-B2DA-7C56-07AAC1102DE3}"/>
              </a:ext>
            </a:extLst>
          </p:cNvPr>
          <p:cNvSpPr/>
          <p:nvPr/>
        </p:nvSpPr>
        <p:spPr>
          <a:xfrm>
            <a:off x="1477107" y="246319"/>
            <a:ext cx="7646795" cy="5124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>
                <a:solidFill>
                  <a:schemeClr val="tx1"/>
                </a:solidFill>
                <a:latin typeface="Abadi Extra Light" panose="020B0204020104020204" pitchFamily="34" charset="0"/>
              </a:rPr>
              <a:t>Reglamentos modificados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DD456141-6433-3F8B-93D4-34C0DF5A09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617" y="6109293"/>
            <a:ext cx="2195513" cy="585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B5CD7524-1B2D-9C21-4900-B6BBD2F4D934}"/>
              </a:ext>
            </a:extLst>
          </p:cNvPr>
          <p:cNvSpPr txBox="1"/>
          <p:nvPr/>
        </p:nvSpPr>
        <p:spPr>
          <a:xfrm>
            <a:off x="1140305" y="1161525"/>
            <a:ext cx="9773068" cy="40011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/>
        </p:spPr>
        <p:txBody>
          <a:bodyPr wrap="square">
            <a:spAutoFit/>
          </a:bodyPr>
          <a:lstStyle/>
          <a:p>
            <a:r>
              <a:rPr lang="es-ES" sz="2000">
                <a:solidFill>
                  <a:srgbClr val="000000"/>
                </a:solidFill>
                <a:latin typeface="+mj-lt"/>
              </a:rPr>
              <a:t>Art. 1: </a:t>
            </a:r>
            <a:r>
              <a:rPr lang="es-ES" sz="2000" b="1">
                <a:solidFill>
                  <a:srgbClr val="000000"/>
                </a:solidFill>
                <a:latin typeface="+mj-lt"/>
              </a:rPr>
              <a:t>REGLAMENTO 1224/2009 CONTROL</a:t>
            </a:r>
            <a:endParaRPr lang="es-E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D5BC8FE-08E0-4609-5617-0C5912C0A9AB}"/>
              </a:ext>
            </a:extLst>
          </p:cNvPr>
          <p:cNvSpPr txBox="1"/>
          <p:nvPr/>
        </p:nvSpPr>
        <p:spPr>
          <a:xfrm>
            <a:off x="1140305" y="1794646"/>
            <a:ext cx="9773068" cy="400110"/>
          </a:xfrm>
          <a:prstGeom prst="rect">
            <a:avLst/>
          </a:prstGeom>
          <a:solidFill>
            <a:srgbClr val="25F5FF"/>
          </a:solidFill>
          <a:effectLst/>
        </p:spPr>
        <p:txBody>
          <a:bodyPr wrap="square">
            <a:spAutoFit/>
          </a:bodyPr>
          <a:lstStyle/>
          <a:p>
            <a:r>
              <a:rPr lang="es-ES" sz="2000">
                <a:solidFill>
                  <a:schemeClr val="bg1"/>
                </a:solidFill>
                <a:latin typeface="+mj-lt"/>
              </a:rPr>
              <a:t>Art. 2: </a:t>
            </a:r>
            <a:r>
              <a:rPr lang="es-ES" sz="2000" b="1">
                <a:solidFill>
                  <a:schemeClr val="bg1"/>
                </a:solidFill>
                <a:latin typeface="+mj-lt"/>
              </a:rPr>
              <a:t>REGLAMENTO 2019/473 EFCA</a:t>
            </a:r>
            <a:endParaRPr lang="es-ES" sz="200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1F6D1DD2-2CE4-9693-9F69-5E6946DFFBA7}"/>
              </a:ext>
            </a:extLst>
          </p:cNvPr>
          <p:cNvSpPr txBox="1"/>
          <p:nvPr/>
        </p:nvSpPr>
        <p:spPr>
          <a:xfrm>
            <a:off x="1140305" y="2427767"/>
            <a:ext cx="9773068" cy="400110"/>
          </a:xfrm>
          <a:prstGeom prst="rect">
            <a:avLst/>
          </a:prstGeom>
          <a:solidFill>
            <a:srgbClr val="00B0F0"/>
          </a:solidFill>
          <a:effectLst/>
        </p:spPr>
        <p:txBody>
          <a:bodyPr wrap="square">
            <a:spAutoFit/>
          </a:bodyPr>
          <a:lstStyle/>
          <a:p>
            <a:r>
              <a:rPr lang="es-ES" sz="2000">
                <a:solidFill>
                  <a:srgbClr val="000000"/>
                </a:solidFill>
                <a:latin typeface="+mj-lt"/>
              </a:rPr>
              <a:t>Art. 3: </a:t>
            </a:r>
            <a:r>
              <a:rPr lang="es-ES" sz="2000" b="1">
                <a:solidFill>
                  <a:srgbClr val="000000"/>
                </a:solidFill>
                <a:latin typeface="+mj-lt"/>
              </a:rPr>
              <a:t>REGLAMENTO 1967/2006 MEDITERRANEO</a:t>
            </a:r>
            <a:endParaRPr lang="es-E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62CA48B-C170-8B20-9BCF-52F48F7B6C9D}"/>
              </a:ext>
            </a:extLst>
          </p:cNvPr>
          <p:cNvSpPr txBox="1"/>
          <p:nvPr/>
        </p:nvSpPr>
        <p:spPr>
          <a:xfrm>
            <a:off x="1140305" y="3060888"/>
            <a:ext cx="9773068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/>
        </p:spPr>
        <p:txBody>
          <a:bodyPr wrap="square">
            <a:spAutoFit/>
          </a:bodyPr>
          <a:lstStyle/>
          <a:p>
            <a:r>
              <a:rPr lang="es-ES" sz="2000">
                <a:solidFill>
                  <a:srgbClr val="000000"/>
                </a:solidFill>
                <a:latin typeface="+mj-lt"/>
              </a:rPr>
              <a:t>Art. 4: </a:t>
            </a:r>
            <a:r>
              <a:rPr lang="es-ES" sz="2000" b="1">
                <a:solidFill>
                  <a:srgbClr val="000000"/>
                </a:solidFill>
                <a:latin typeface="+mj-lt"/>
              </a:rPr>
              <a:t>REGLAMENTO 1005/2008 PESCA INDNR</a:t>
            </a:r>
            <a:endParaRPr lang="es-E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F980CF3-00DC-71FB-50D0-F8E6918E7785}"/>
              </a:ext>
            </a:extLst>
          </p:cNvPr>
          <p:cNvSpPr txBox="1"/>
          <p:nvPr/>
        </p:nvSpPr>
        <p:spPr>
          <a:xfrm>
            <a:off x="1140305" y="3694009"/>
            <a:ext cx="9773068" cy="400110"/>
          </a:xfrm>
          <a:prstGeom prst="rect">
            <a:avLst/>
          </a:prstGeom>
          <a:solidFill>
            <a:schemeClr val="accent4"/>
          </a:solidFill>
          <a:effectLst/>
        </p:spPr>
        <p:txBody>
          <a:bodyPr wrap="square">
            <a:spAutoFit/>
          </a:bodyPr>
          <a:lstStyle/>
          <a:p>
            <a:r>
              <a:rPr lang="es-ES" sz="2000">
                <a:solidFill>
                  <a:srgbClr val="000000"/>
                </a:solidFill>
                <a:latin typeface="+mj-lt"/>
              </a:rPr>
              <a:t>Art. 5: </a:t>
            </a:r>
            <a:r>
              <a:rPr lang="es-ES" sz="2000" b="1">
                <a:solidFill>
                  <a:srgbClr val="000000"/>
                </a:solidFill>
                <a:latin typeface="+mj-lt"/>
              </a:rPr>
              <a:t>REGLAMENTO 2016/1139 MAR BALTICO</a:t>
            </a:r>
            <a:endParaRPr lang="es-E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3CA63D19-2AE5-EF9A-AADB-AB221167628C}"/>
              </a:ext>
            </a:extLst>
          </p:cNvPr>
          <p:cNvSpPr txBox="1"/>
          <p:nvPr/>
        </p:nvSpPr>
        <p:spPr>
          <a:xfrm>
            <a:off x="1140305" y="4327130"/>
            <a:ext cx="9773068" cy="400110"/>
          </a:xfrm>
          <a:prstGeom prst="rect">
            <a:avLst/>
          </a:prstGeom>
          <a:solidFill>
            <a:schemeClr val="accent5"/>
          </a:solidFill>
          <a:effectLst/>
        </p:spPr>
        <p:txBody>
          <a:bodyPr wrap="square">
            <a:spAutoFit/>
          </a:bodyPr>
          <a:lstStyle/>
          <a:p>
            <a:r>
              <a:rPr lang="es-ES" sz="2000">
                <a:solidFill>
                  <a:srgbClr val="000000"/>
                </a:solidFill>
                <a:latin typeface="+mj-lt"/>
              </a:rPr>
              <a:t>Art. 6: </a:t>
            </a:r>
            <a:r>
              <a:rPr lang="es-ES" sz="2000" b="1">
                <a:solidFill>
                  <a:srgbClr val="000000"/>
                </a:solidFill>
                <a:latin typeface="+mj-lt"/>
              </a:rPr>
              <a:t>REGLAMENTO 2017/2403 FLOTAS EXTERIORES</a:t>
            </a:r>
            <a:endParaRPr lang="es-E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909F286F-6A3B-916F-2333-148A4BA492CC}"/>
              </a:ext>
            </a:extLst>
          </p:cNvPr>
          <p:cNvSpPr txBox="1"/>
          <p:nvPr/>
        </p:nvSpPr>
        <p:spPr>
          <a:xfrm>
            <a:off x="1140305" y="4960251"/>
            <a:ext cx="9773068" cy="400110"/>
          </a:xfrm>
          <a:prstGeom prst="rect">
            <a:avLst/>
          </a:prstGeom>
          <a:solidFill>
            <a:schemeClr val="tx1"/>
          </a:solidFill>
          <a:effectLst/>
        </p:spPr>
        <p:txBody>
          <a:bodyPr wrap="square">
            <a:spAutoFit/>
          </a:bodyPr>
          <a:lstStyle/>
          <a:p>
            <a:r>
              <a:rPr lang="es-ES" sz="2000">
                <a:solidFill>
                  <a:srgbClr val="000000"/>
                </a:solidFill>
                <a:latin typeface="+mj-lt"/>
              </a:rPr>
              <a:t>Art. 7: </a:t>
            </a:r>
            <a:r>
              <a:rPr lang="es-ES" sz="2000" b="1">
                <a:solidFill>
                  <a:srgbClr val="000000"/>
                </a:solidFill>
                <a:latin typeface="+mj-lt"/>
              </a:rPr>
              <a:t>ENTRADA EN VIGOR Y APLICACIÓN</a:t>
            </a:r>
            <a:endParaRPr lang="es-E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3DD98E3D-3A48-253D-185D-BD1CDE589EB0}"/>
              </a:ext>
            </a:extLst>
          </p:cNvPr>
          <p:cNvSpPr txBox="1"/>
          <p:nvPr/>
        </p:nvSpPr>
        <p:spPr>
          <a:xfrm>
            <a:off x="1140305" y="5593371"/>
            <a:ext cx="9773068" cy="400110"/>
          </a:xfrm>
          <a:prstGeom prst="rect">
            <a:avLst/>
          </a:prstGeom>
          <a:solidFill>
            <a:schemeClr val="tx1"/>
          </a:solidFill>
          <a:effectLst/>
        </p:spPr>
        <p:txBody>
          <a:bodyPr wrap="square">
            <a:spAutoFit/>
          </a:bodyPr>
          <a:lstStyle/>
          <a:p>
            <a:r>
              <a:rPr lang="es-ES" sz="2000">
                <a:solidFill>
                  <a:srgbClr val="000000"/>
                </a:solidFill>
                <a:latin typeface="+mj-lt"/>
              </a:rPr>
              <a:t>Art. 8: </a:t>
            </a:r>
            <a:r>
              <a:rPr lang="es-ES" sz="2000" b="1">
                <a:solidFill>
                  <a:srgbClr val="000000"/>
                </a:solidFill>
                <a:latin typeface="+mj-lt"/>
              </a:rPr>
              <a:t>DISPOSICIONES TRANSITORIAS</a:t>
            </a:r>
            <a:endParaRPr lang="es-ES" sz="200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B2EDC62A-2E59-4DEA-F5D4-94BF7C13A66B}"/>
              </a:ext>
            </a:extLst>
          </p:cNvPr>
          <p:cNvSpPr txBox="1"/>
          <p:nvPr/>
        </p:nvSpPr>
        <p:spPr>
          <a:xfrm>
            <a:off x="653141" y="6463930"/>
            <a:ext cx="96347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i="1" dirty="0"/>
              <a:t>Jornada sobre novedades y aplicación del Reglamento de Control de la pesca - 25 abril 2024</a:t>
            </a:r>
          </a:p>
          <a:p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1237877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7B01ACCD-6EB4-B2DA-7C56-07AAC1102DE3}"/>
              </a:ext>
            </a:extLst>
          </p:cNvPr>
          <p:cNvSpPr/>
          <p:nvPr/>
        </p:nvSpPr>
        <p:spPr>
          <a:xfrm>
            <a:off x="1477107" y="246319"/>
            <a:ext cx="7646795" cy="5124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>
                <a:solidFill>
                  <a:schemeClr val="tx1"/>
                </a:solidFill>
                <a:latin typeface="Abadi Extra Light" panose="020B0204020104020204" pitchFamily="34" charset="0"/>
              </a:rPr>
              <a:t>Diferencia entre artículos y puntos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DD456141-6433-3F8B-93D4-34C0DF5A09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617" y="6109293"/>
            <a:ext cx="2195513" cy="585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546B2783-3B13-3F6A-27FC-33E18EB1970A}"/>
              </a:ext>
            </a:extLst>
          </p:cNvPr>
          <p:cNvSpPr txBox="1"/>
          <p:nvPr/>
        </p:nvSpPr>
        <p:spPr>
          <a:xfrm>
            <a:off x="582804" y="1105320"/>
            <a:ext cx="1129434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Los artículos del Reglamento 2023/2842 aparecen así:</a:t>
            </a:r>
            <a:endParaRPr lang="en-US" sz="3600" b="1">
              <a:latin typeface="Abadi Extra Light" panose="020B0204020104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B39FBDD0-3DD7-2AAB-2FDF-86EBB08B8F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0212" y="2035175"/>
            <a:ext cx="8791575" cy="3609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ectangle 14">
            <a:extLst>
              <a:ext uri="{FF2B5EF4-FFF2-40B4-BE49-F238E27FC236}">
                <a16:creationId xmlns:a16="http://schemas.microsoft.com/office/drawing/2014/main" id="{BA1DEC29-039B-63F2-6509-A95A375313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0397" y="3840163"/>
            <a:ext cx="2597812" cy="300037"/>
          </a:xfrm>
          <a:prstGeom prst="rect">
            <a:avLst/>
          </a:prstGeom>
          <a:noFill/>
          <a:ln w="14288" cap="flat">
            <a:solidFill>
              <a:srgbClr val="4472C4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schemeClr val="bg1"/>
              </a:solidFill>
            </a:endParaRPr>
          </a:p>
        </p:txBody>
      </p:sp>
      <p:sp>
        <p:nvSpPr>
          <p:cNvPr id="8" name="Rectangle 15">
            <a:extLst>
              <a:ext uri="{FF2B5EF4-FFF2-40B4-BE49-F238E27FC236}">
                <a16:creationId xmlns:a16="http://schemas.microsoft.com/office/drawing/2014/main" id="{4F3A548F-FC68-4D6E-C02A-5BE65CECE9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2767" y="3860261"/>
            <a:ext cx="2997462" cy="279939"/>
          </a:xfrm>
          <a:prstGeom prst="rect">
            <a:avLst/>
          </a:prstGeom>
          <a:noFill/>
          <a:ln w="14288" cap="flat">
            <a:solidFill>
              <a:srgbClr val="4472C4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" sz="1200" i="1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Articulo 4 del </a:t>
            </a:r>
            <a:r>
              <a:rPr lang="es-ES" sz="1200" i="1" err="1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Rgto</a:t>
            </a:r>
            <a:r>
              <a:rPr lang="es-ES" sz="1200" i="1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1224/2009 </a:t>
            </a:r>
          </a:p>
        </p:txBody>
      </p:sp>
      <p:sp>
        <p:nvSpPr>
          <p:cNvPr id="11" name="Freeform 16">
            <a:extLst>
              <a:ext uri="{FF2B5EF4-FFF2-40B4-BE49-F238E27FC236}">
                <a16:creationId xmlns:a16="http://schemas.microsoft.com/office/drawing/2014/main" id="{2C04BF8B-7E58-0DCE-0095-202ACB0A4FEF}"/>
              </a:ext>
            </a:extLst>
          </p:cNvPr>
          <p:cNvSpPr>
            <a:spLocks/>
          </p:cNvSpPr>
          <p:nvPr/>
        </p:nvSpPr>
        <p:spPr bwMode="auto">
          <a:xfrm>
            <a:off x="4748404" y="4011072"/>
            <a:ext cx="600075" cy="149225"/>
          </a:xfrm>
          <a:custGeom>
            <a:avLst/>
            <a:gdLst>
              <a:gd name="T0" fmla="*/ 378 w 378"/>
              <a:gd name="T1" fmla="*/ 0 h 94"/>
              <a:gd name="T2" fmla="*/ 320 w 378"/>
              <a:gd name="T3" fmla="*/ 16 h 94"/>
              <a:gd name="T4" fmla="*/ 306 w 378"/>
              <a:gd name="T5" fmla="*/ 94 h 94"/>
              <a:gd name="T6" fmla="*/ 0 w 378"/>
              <a:gd name="T7" fmla="*/ 7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78" h="94">
                <a:moveTo>
                  <a:pt x="378" y="0"/>
                </a:moveTo>
                <a:lnTo>
                  <a:pt x="320" y="16"/>
                </a:lnTo>
                <a:lnTo>
                  <a:pt x="306" y="94"/>
                </a:lnTo>
                <a:lnTo>
                  <a:pt x="0" y="7"/>
                </a:lnTo>
              </a:path>
            </a:pathLst>
          </a:custGeom>
          <a:noFill/>
          <a:ln w="14288" cap="flat">
            <a:solidFill>
              <a:srgbClr val="4472C4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schemeClr val="bg1"/>
              </a:solidFill>
            </a:endParaRP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E18D06A1-1BEF-DFFC-E17C-BC12316C5CEB}"/>
              </a:ext>
            </a:extLst>
          </p:cNvPr>
          <p:cNvSpPr/>
          <p:nvPr/>
        </p:nvSpPr>
        <p:spPr>
          <a:xfrm>
            <a:off x="1768510" y="3840163"/>
            <a:ext cx="291402" cy="320134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D00DC28D-D7A7-FB74-2161-23CF746670C7}"/>
              </a:ext>
            </a:extLst>
          </p:cNvPr>
          <p:cNvCxnSpPr/>
          <p:nvPr/>
        </p:nvCxnSpPr>
        <p:spPr>
          <a:xfrm flipV="1">
            <a:off x="1959429" y="2734682"/>
            <a:ext cx="200968" cy="1085384"/>
          </a:xfrm>
          <a:prstGeom prst="line">
            <a:avLst/>
          </a:prstGeom>
          <a:ln w="28575">
            <a:solidFill>
              <a:schemeClr val="accent2">
                <a:lumMod val="40000"/>
                <a:lumOff val="60000"/>
                <a:alpha val="6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Rectángulo 14">
            <a:extLst>
              <a:ext uri="{FF2B5EF4-FFF2-40B4-BE49-F238E27FC236}">
                <a16:creationId xmlns:a16="http://schemas.microsoft.com/office/drawing/2014/main" id="{FC9131AB-2628-F06D-8331-6704002ACAB5}"/>
              </a:ext>
            </a:extLst>
          </p:cNvPr>
          <p:cNvSpPr/>
          <p:nvPr/>
        </p:nvSpPr>
        <p:spPr>
          <a:xfrm>
            <a:off x="2160395" y="2451158"/>
            <a:ext cx="2009672" cy="26048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200" i="1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Punto 1 del articulo 1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3A4C412-29BF-308F-58A6-24CA84CF3E64}"/>
              </a:ext>
            </a:extLst>
          </p:cNvPr>
          <p:cNvSpPr txBox="1"/>
          <p:nvPr/>
        </p:nvSpPr>
        <p:spPr>
          <a:xfrm>
            <a:off x="653141" y="6463930"/>
            <a:ext cx="96347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i="1" dirty="0"/>
              <a:t>Jornada sobre novedades y aplicación del Reglamento de Control de la pesca - 25 abril 2024</a:t>
            </a:r>
          </a:p>
          <a:p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3073111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7B01ACCD-6EB4-B2DA-7C56-07AAC1102DE3}"/>
              </a:ext>
            </a:extLst>
          </p:cNvPr>
          <p:cNvSpPr/>
          <p:nvPr/>
        </p:nvSpPr>
        <p:spPr>
          <a:xfrm>
            <a:off x="1477107" y="246319"/>
            <a:ext cx="7646795" cy="5124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>
                <a:solidFill>
                  <a:schemeClr val="tx1"/>
                </a:solidFill>
                <a:latin typeface="Abadi Extra Light" panose="020B0204020104020204" pitchFamily="34" charset="0"/>
              </a:rPr>
              <a:t>Diferencia entre artículos y puntos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DD456141-6433-3F8B-93D4-34C0DF5A09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617" y="6109293"/>
            <a:ext cx="2195513" cy="585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546B2783-3B13-3F6A-27FC-33E18EB1970A}"/>
              </a:ext>
            </a:extLst>
          </p:cNvPr>
          <p:cNvSpPr txBox="1"/>
          <p:nvPr/>
        </p:nvSpPr>
        <p:spPr>
          <a:xfrm>
            <a:off x="582804" y="1105320"/>
            <a:ext cx="1129434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Los artículos del Reglamento 2023/2842 aparecen así:</a:t>
            </a:r>
            <a:endParaRPr lang="en-US" sz="3600" b="1">
              <a:latin typeface="Abadi Extra Light" panose="020B0204020104020204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95ABAF7-B7AA-306F-4B36-6BF0444364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717" y="3079095"/>
            <a:ext cx="9539804" cy="3652576"/>
          </a:xfrm>
          <a:prstGeom prst="rect">
            <a:avLst/>
          </a:prstGeom>
          <a:noFill/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9495F0A3-1825-3B1E-CBEA-9B9410180F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05906" y="1846731"/>
            <a:ext cx="3989196" cy="1018518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461D3835-A74C-86FF-555F-278C058D88E0}"/>
              </a:ext>
            </a:extLst>
          </p:cNvPr>
          <p:cNvSpPr txBox="1"/>
          <p:nvPr/>
        </p:nvSpPr>
        <p:spPr>
          <a:xfrm>
            <a:off x="653141" y="6463930"/>
            <a:ext cx="96347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i="1" dirty="0"/>
              <a:t>Jornada sobre novedades y aplicación del Reglamento de Control de la pesca - 25 abril 2024</a:t>
            </a:r>
          </a:p>
          <a:p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1113062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7B01ACCD-6EB4-B2DA-7C56-07AAC1102DE3}"/>
              </a:ext>
            </a:extLst>
          </p:cNvPr>
          <p:cNvSpPr/>
          <p:nvPr/>
        </p:nvSpPr>
        <p:spPr>
          <a:xfrm>
            <a:off x="1477107" y="246319"/>
            <a:ext cx="7646795" cy="5124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>
                <a:solidFill>
                  <a:schemeClr val="tx1"/>
                </a:solidFill>
                <a:latin typeface="Abadi Extra Light" panose="020B0204020104020204" pitchFamily="34" charset="0"/>
              </a:rPr>
              <a:t>Diferencia entre artículos y puntos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DD456141-6433-3F8B-93D4-34C0DF5A09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617" y="6109293"/>
            <a:ext cx="2195513" cy="585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546B2783-3B13-3F6A-27FC-33E18EB1970A}"/>
              </a:ext>
            </a:extLst>
          </p:cNvPr>
          <p:cNvSpPr txBox="1"/>
          <p:nvPr/>
        </p:nvSpPr>
        <p:spPr>
          <a:xfrm>
            <a:off x="582804" y="1105320"/>
            <a:ext cx="1129434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Diferencia entre entrada en vigor y aplicación de artículos y puntos</a:t>
            </a:r>
            <a:endParaRPr lang="en-US" sz="3200" b="1" dirty="0">
              <a:latin typeface="Abadi Extra Light" panose="020B020402010402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461D3835-A74C-86FF-555F-278C058D88E0}"/>
              </a:ext>
            </a:extLst>
          </p:cNvPr>
          <p:cNvSpPr txBox="1"/>
          <p:nvPr/>
        </p:nvSpPr>
        <p:spPr>
          <a:xfrm>
            <a:off x="653141" y="6463930"/>
            <a:ext cx="96347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i="1" dirty="0"/>
              <a:t>Jornada sobre novedades y aplicación del Reglamento de Control de la pesca - 25 abril 2024</a:t>
            </a:r>
          </a:p>
          <a:p>
            <a:endParaRPr lang="es-ES" sz="12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13E4526-E007-B653-15DB-35C66E196B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368" y="2004821"/>
            <a:ext cx="9810750" cy="388620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5592EC9D-A2D3-7408-238A-B87CBABE75B8}"/>
              </a:ext>
            </a:extLst>
          </p:cNvPr>
          <p:cNvSpPr/>
          <p:nvPr/>
        </p:nvSpPr>
        <p:spPr>
          <a:xfrm>
            <a:off x="7184571" y="3868615"/>
            <a:ext cx="2833636" cy="3516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574A7267-63A0-4C41-190A-D30704DDE70A}"/>
              </a:ext>
            </a:extLst>
          </p:cNvPr>
          <p:cNvSpPr/>
          <p:nvPr/>
        </p:nvSpPr>
        <p:spPr>
          <a:xfrm>
            <a:off x="1451882" y="3429000"/>
            <a:ext cx="4828338" cy="3516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B14A7809-A524-540D-1BA9-FA656FAB854E}"/>
              </a:ext>
            </a:extLst>
          </p:cNvPr>
          <p:cNvSpPr/>
          <p:nvPr/>
        </p:nvSpPr>
        <p:spPr>
          <a:xfrm>
            <a:off x="1451882" y="2966700"/>
            <a:ext cx="8836006" cy="3516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94721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09107543-580A-40AC-0714-095D221F9D3D}"/>
              </a:ext>
            </a:extLst>
          </p:cNvPr>
          <p:cNvSpPr/>
          <p:nvPr/>
        </p:nvSpPr>
        <p:spPr>
          <a:xfrm>
            <a:off x="2361363" y="4129191"/>
            <a:ext cx="6762539" cy="176919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B01ACCD-6EB4-B2DA-7C56-07AAC1102DE3}"/>
              </a:ext>
            </a:extLst>
          </p:cNvPr>
          <p:cNvSpPr/>
          <p:nvPr/>
        </p:nvSpPr>
        <p:spPr>
          <a:xfrm>
            <a:off x="1477107" y="246319"/>
            <a:ext cx="7646795" cy="5124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>
                <a:solidFill>
                  <a:schemeClr val="tx1"/>
                </a:solidFill>
                <a:latin typeface="Abadi Extra Light" panose="020B0204020104020204" pitchFamily="34" charset="0"/>
              </a:rPr>
              <a:t>Entrada en Vigor y aplicación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DD456141-6433-3F8B-93D4-34C0DF5A09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617" y="6109293"/>
            <a:ext cx="2195513" cy="585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546B2783-3B13-3F6A-27FC-33E18EB1970A}"/>
              </a:ext>
            </a:extLst>
          </p:cNvPr>
          <p:cNvSpPr txBox="1"/>
          <p:nvPr/>
        </p:nvSpPr>
        <p:spPr>
          <a:xfrm>
            <a:off x="834013" y="1112981"/>
            <a:ext cx="10781882" cy="41703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sz="4000" b="1" dirty="0">
                <a:latin typeface="Abadi Extra Light" panose="020B0204020104020204" pitchFamily="34" charset="0"/>
              </a:rPr>
              <a:t>El Reglamento 2023/2842 </a:t>
            </a:r>
            <a:r>
              <a:rPr lang="es-ES" sz="40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entró en vigor el 9 de enero de 2024</a:t>
            </a:r>
            <a:r>
              <a:rPr lang="es-E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Sin embargo, los distintos artículos y puntos que lo constituyen tienen una aplicación progresiva: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s-E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badi Extra Light" panose="020B0204020104020204" pitchFamily="34" charset="0"/>
            </a:endParaRPr>
          </a:p>
          <a:p>
            <a:pPr algn="just"/>
            <a:endParaRPr lang="en-US" sz="4000" b="1" dirty="0">
              <a:latin typeface="Abadi Extra Light" panose="020B0204020104020204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84573729-1274-9E48-8579-667095E1FBE8}"/>
              </a:ext>
            </a:extLst>
          </p:cNvPr>
          <p:cNvSpPr txBox="1"/>
          <p:nvPr/>
        </p:nvSpPr>
        <p:spPr>
          <a:xfrm>
            <a:off x="2471895" y="4129191"/>
            <a:ext cx="707304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Desde el </a:t>
            </a:r>
            <a:r>
              <a:rPr lang="es-ES" sz="4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9 de enero de 2024</a:t>
            </a:r>
            <a:endParaRPr lang="es-ES" sz="4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badi Extra Light" panose="020B0204020104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595D464-0FE7-2CE9-2F62-9C9B2B1FC768}"/>
              </a:ext>
            </a:extLst>
          </p:cNvPr>
          <p:cNvSpPr txBox="1"/>
          <p:nvPr/>
        </p:nvSpPr>
        <p:spPr>
          <a:xfrm>
            <a:off x="2596182" y="4926881"/>
            <a:ext cx="665200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Hasta el </a:t>
            </a:r>
            <a:r>
              <a:rPr lang="es-ES" sz="4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 Extra Light" panose="020B0204020104020204" pitchFamily="34" charset="0"/>
              </a:rPr>
              <a:t>1 de enero de 2030</a:t>
            </a:r>
            <a:endParaRPr lang="es-ES" sz="440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16B6F78-A6B4-DAE4-DADB-E705E96F1FE7}"/>
              </a:ext>
            </a:extLst>
          </p:cNvPr>
          <p:cNvSpPr txBox="1"/>
          <p:nvPr/>
        </p:nvSpPr>
        <p:spPr>
          <a:xfrm>
            <a:off x="653141" y="6463930"/>
            <a:ext cx="96347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i="1" dirty="0"/>
              <a:t>Jornada sobre novedades y aplicación del Reglamento de Control de la pesca - 25 abril 2024</a:t>
            </a:r>
          </a:p>
          <a:p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1312015913"/>
      </p:ext>
    </p:extLst>
  </p:cSld>
  <p:clrMapOvr>
    <a:masterClrMapping/>
  </p:clrMapOvr>
</p:sld>
</file>

<file path=ppt/theme/theme1.xml><?xml version="1.0" encoding="utf-8"?>
<a:theme xmlns:a="http://schemas.openxmlformats.org/drawingml/2006/main" name="Sector">
  <a:themeElements>
    <a:clrScheme name="Secto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cto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15</TotalTime>
  <Words>348</Words>
  <Application>Microsoft Office PowerPoint</Application>
  <PresentationFormat>Panorámica</PresentationFormat>
  <Paragraphs>38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Abadi Extra Light</vt:lpstr>
      <vt:lpstr>Arial</vt:lpstr>
      <vt:lpstr>Calibri</vt:lpstr>
      <vt:lpstr>Century Gothic</vt:lpstr>
      <vt:lpstr>Lato</vt:lpstr>
      <vt:lpstr>Wingdings 3</vt:lpstr>
      <vt:lpstr>Sector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Poderoso Godoy, David</dc:creator>
  <cp:lastModifiedBy>Poderoso Godoy, David</cp:lastModifiedBy>
  <cp:revision>4</cp:revision>
  <cp:lastPrinted>2024-03-20T11:59:56Z</cp:lastPrinted>
  <dcterms:created xsi:type="dcterms:W3CDTF">2024-01-26T10:41:03Z</dcterms:created>
  <dcterms:modified xsi:type="dcterms:W3CDTF">2024-04-22T10:41:04Z</dcterms:modified>
</cp:coreProperties>
</file>