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notesMasterIdLst>
    <p:notesMasterId r:id="rId14"/>
  </p:notesMasterIdLst>
  <p:sldIdLst>
    <p:sldId id="256" r:id="rId2"/>
    <p:sldId id="267" r:id="rId3"/>
    <p:sldId id="304" r:id="rId4"/>
    <p:sldId id="305" r:id="rId5"/>
    <p:sldId id="302" r:id="rId6"/>
    <p:sldId id="307" r:id="rId7"/>
    <p:sldId id="303" r:id="rId8"/>
    <p:sldId id="306" r:id="rId9"/>
    <p:sldId id="308" r:id="rId10"/>
    <p:sldId id="309" r:id="rId11"/>
    <p:sldId id="310" r:id="rId12"/>
    <p:sldId id="301" r:id="rId13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43" autoAdjust="0"/>
  </p:normalViewPr>
  <p:slideViewPr>
    <p:cSldViewPr snapToGrid="0">
      <p:cViewPr varScale="1">
        <p:scale>
          <a:sx n="71" d="100"/>
          <a:sy n="71" d="100"/>
        </p:scale>
        <p:origin x="110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7"/>
          </a:xfrm>
          <a:prstGeom prst="rect">
            <a:avLst/>
          </a:prstGeom>
        </p:spPr>
        <p:txBody>
          <a:bodyPr vert="horz" lIns="94458" tIns="47230" rIns="94458" bIns="4723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7611" y="0"/>
            <a:ext cx="2889938" cy="495347"/>
          </a:xfrm>
          <a:prstGeom prst="rect">
            <a:avLst/>
          </a:prstGeom>
        </p:spPr>
        <p:txBody>
          <a:bodyPr vert="horz" lIns="94458" tIns="47230" rIns="94458" bIns="47230" rtlCol="0"/>
          <a:lstStyle>
            <a:lvl1pPr algn="r">
              <a:defRPr sz="1200"/>
            </a:lvl1pPr>
          </a:lstStyle>
          <a:p>
            <a:fld id="{242DF98E-1343-4707-9282-2FF3E9DF4F47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74650" y="1235075"/>
            <a:ext cx="5919788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458" tIns="47230" rIns="94458" bIns="4723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4458" tIns="47230" rIns="94458" bIns="4723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6"/>
          </a:xfrm>
          <a:prstGeom prst="rect">
            <a:avLst/>
          </a:prstGeom>
        </p:spPr>
        <p:txBody>
          <a:bodyPr vert="horz" lIns="94458" tIns="47230" rIns="94458" bIns="4723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7611" y="9377317"/>
            <a:ext cx="2889938" cy="495346"/>
          </a:xfrm>
          <a:prstGeom prst="rect">
            <a:avLst/>
          </a:prstGeom>
        </p:spPr>
        <p:txBody>
          <a:bodyPr vert="horz" lIns="94458" tIns="47230" rIns="94458" bIns="47230" rtlCol="0" anchor="b"/>
          <a:lstStyle>
            <a:lvl1pPr algn="r">
              <a:defRPr sz="1200"/>
            </a:lvl1pPr>
          </a:lstStyle>
          <a:p>
            <a:fld id="{CBC3DCC7-0F04-4BC4-AEFE-F9D0E498B42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009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15292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Punto 10, sustituye a un artículo 13 que no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1574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Punto 10, sustituye a un artículo 13 que no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4171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1445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3795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4156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6787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2009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92925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0017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65232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C3DCC7-0F04-4BC4-AEFE-F9D0E498B42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7972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52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654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0633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189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0411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9685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858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5147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891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601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789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794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792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888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012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32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019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B8C33FE-9EA1-42ED-AE56-5AF7B8D68FAE}" type="datetimeFigureOut">
              <a:rPr lang="es-ES" smtClean="0"/>
              <a:t>24/04/2024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353DE01-0B20-4B32-8A71-1E9849A9B4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49686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  <p:sldLayoutId id="214748377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4F1D6C21-3C7D-C4EC-581E-326A8BC091E7}"/>
              </a:ext>
            </a:extLst>
          </p:cNvPr>
          <p:cNvSpPr txBox="1">
            <a:spLocks/>
          </p:cNvSpPr>
          <p:nvPr/>
        </p:nvSpPr>
        <p:spPr>
          <a:xfrm>
            <a:off x="316523" y="579839"/>
            <a:ext cx="11558954" cy="1574049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/>
                <a:ea typeface="Lato"/>
                <a:cs typeface="Lato"/>
              </a:rPr>
              <a:t>Jornada sobre novedades y aplicación del reglamento de control de la pesca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61825EC4-9277-6619-9B08-435C66F86292}"/>
              </a:ext>
            </a:extLst>
          </p:cNvPr>
          <p:cNvSpPr txBox="1">
            <a:spLocks/>
          </p:cNvSpPr>
          <p:nvPr/>
        </p:nvSpPr>
        <p:spPr>
          <a:xfrm>
            <a:off x="813918" y="5527132"/>
            <a:ext cx="10363200" cy="73447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dirty="0">
                <a:latin typeface="Lato"/>
                <a:ea typeface="Lato"/>
                <a:cs typeface="Lato"/>
              </a:rPr>
              <a:t>Madrid, 24 de abril de 2024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055FDB72-804B-63E7-D75C-4837EAC856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DA5774A-AD6F-45C5-AA8E-DB3C7F35DD9C}"/>
              </a:ext>
            </a:extLst>
          </p:cNvPr>
          <p:cNvSpPr txBox="1">
            <a:spLocks/>
          </p:cNvSpPr>
          <p:nvPr/>
        </p:nvSpPr>
        <p:spPr>
          <a:xfrm>
            <a:off x="1175658" y="2467063"/>
            <a:ext cx="9639719" cy="223705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/>
                <a:ea typeface="Lato"/>
                <a:cs typeface="Lato"/>
              </a:rPr>
              <a:t>Principales novedades sobre la localización de la flota.</a:t>
            </a:r>
          </a:p>
          <a:p>
            <a:pPr algn="ctr"/>
            <a:endParaRPr lang="es-E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ato"/>
              <a:ea typeface="Lato"/>
              <a:cs typeface="Lato"/>
            </a:endParaRPr>
          </a:p>
          <a:p>
            <a:pPr algn="ctr"/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"/>
                <a:ea typeface="Lato"/>
                <a:cs typeface="Lato"/>
              </a:rPr>
              <a:t>Noemí Munguía Corredor</a:t>
            </a:r>
          </a:p>
        </p:txBody>
      </p:sp>
    </p:spTree>
    <p:extLst>
      <p:ext uri="{BB962C8B-B14F-4D97-AF65-F5344CB8AC3E}">
        <p14:creationId xmlns:p14="http://schemas.microsoft.com/office/powerpoint/2010/main" val="9934624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 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490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Punto 10) Sustituye el art. 13: REM (10 enero 2028)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Seguimiento Electrónico Remoto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(Sistema de Observador Electrónico Remoto)</a:t>
            </a:r>
          </a:p>
          <a:p>
            <a:pPr>
              <a:spcBef>
                <a:spcPts val="600"/>
              </a:spcBef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Buques eslora total &gt; 18 m.</a:t>
            </a:r>
          </a:p>
          <a:p>
            <a:pPr>
              <a:spcBef>
                <a:spcPts val="600"/>
              </a:spcBef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Riesgo incumplir la Obligación de Desembarque (OD)</a:t>
            </a:r>
          </a:p>
          <a:p>
            <a:pPr algn="just">
              <a:spcBef>
                <a:spcPts val="600"/>
              </a:spcBef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Objetivo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 control y supervision de la OD</a:t>
            </a:r>
          </a:p>
          <a:p>
            <a:pPr algn="just">
              <a:spcBef>
                <a:spcPts val="600"/>
              </a:spcBef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Actos de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Ejecución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para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aplicación</a:t>
            </a:r>
            <a:endParaRPr lang="en-US" sz="2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endParaRPr lang="en-US" sz="2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3" algn="ctr"/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☀ 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SGP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desde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2021: Proyecto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Piloto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987509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 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Punto 51) Sustituye el art. 55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PESCA RECREATIVA </a:t>
            </a:r>
          </a:p>
          <a:p>
            <a:pPr>
              <a:spcBef>
                <a:spcPts val="600"/>
              </a:spcBef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Novedades:</a:t>
            </a:r>
          </a:p>
          <a:p>
            <a:pPr>
              <a:spcBef>
                <a:spcPts val="600"/>
              </a:spcBef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Sistema</a:t>
            </a:r>
            <a:r>
              <a:rPr lang="es-ES" sz="2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electrónico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 registro de Autorizaciones + Declaraciones de Capturas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Symbol" panose="05050102010706020507" pitchFamily="18" charset="2"/>
              </a:rPr>
              <a:t> finales 2024 mediante Aplicación Móvil</a:t>
            </a:r>
            <a:endParaRPr lang="es-ES" sz="2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spcBef>
                <a:spcPts val="600"/>
              </a:spcBef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Envío diario de capturas mediante App (antes mensual ahora diario)</a:t>
            </a:r>
          </a:p>
          <a:p>
            <a:pPr algn="just"/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Especies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sujetas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protección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diferenciada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y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2030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poblaciones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fijadas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posibilidades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de pesca /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sujetas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 plan pluriannual/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sujetas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 </a:t>
            </a:r>
            <a:r>
              <a:rPr lang="en-US" sz="2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obligación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de </a:t>
            </a:r>
            <a:r>
              <a:rPr lang="en-U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desembarque</a:t>
            </a:r>
            <a:r>
              <a:rPr lang="en-U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.  </a:t>
            </a:r>
          </a:p>
          <a:p>
            <a:pPr algn="just"/>
            <a:endParaRPr lang="en-US" sz="28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24008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8BE3DF-0DC9-1B49-0148-F796868D3B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>
            <a:extLst>
              <a:ext uri="{FF2B5EF4-FFF2-40B4-BE49-F238E27FC236}">
                <a16:creationId xmlns:a16="http://schemas.microsoft.com/office/drawing/2014/main" id="{23424CFC-3149-C67C-9601-535007F92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BD32C3F-5682-5967-12CC-ADDC95C6B5D5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C2DB0BB-A900-3FC9-29E4-D93C4145F78F}"/>
              </a:ext>
            </a:extLst>
          </p:cNvPr>
          <p:cNvSpPr txBox="1"/>
          <p:nvPr/>
        </p:nvSpPr>
        <p:spPr>
          <a:xfrm>
            <a:off x="1463040" y="2398956"/>
            <a:ext cx="7449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/>
              <a:t>Muchas gracias por su atención </a:t>
            </a:r>
          </a:p>
        </p:txBody>
      </p:sp>
    </p:spTree>
    <p:extLst>
      <p:ext uri="{BB962C8B-B14F-4D97-AF65-F5344CB8AC3E}">
        <p14:creationId xmlns:p14="http://schemas.microsoft.com/office/powerpoint/2010/main" val="3571899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399918" y="1179522"/>
            <a:ext cx="10781882" cy="5678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▫ Seguimiento de la actividad: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∙VMS/AIS  = Centro de Seguimiento de Pesca (CSP)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∙ DEA = Centro de Comunicaciones (CC)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∙ Seguimiento Electrónico Remoto (REM)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∙ Aplicaciones Móviles (App móviles)</a:t>
            </a:r>
          </a:p>
          <a:p>
            <a:pPr marL="1428750" lvl="2" indent="-5143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iPesca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(flota profesional)</a:t>
            </a:r>
          </a:p>
          <a:p>
            <a:pPr marL="1428750" lvl="2" indent="-5143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iRecreativos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(flota recreativa)</a:t>
            </a: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endParaRPr lang="en-US" sz="40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  <p:sp>
        <p:nvSpPr>
          <p:cNvPr id="3" name="Cerrar llave 2">
            <a:extLst>
              <a:ext uri="{FF2B5EF4-FFF2-40B4-BE49-F238E27FC236}">
                <a16:creationId xmlns:a16="http://schemas.microsoft.com/office/drawing/2014/main" id="{608368FA-C2FC-CA18-7FDA-B162CB984F51}"/>
              </a:ext>
            </a:extLst>
          </p:cNvPr>
          <p:cNvSpPr/>
          <p:nvPr/>
        </p:nvSpPr>
        <p:spPr>
          <a:xfrm>
            <a:off x="8953037" y="1855436"/>
            <a:ext cx="248575" cy="1038687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Cerrar llave 4">
            <a:extLst>
              <a:ext uri="{FF2B5EF4-FFF2-40B4-BE49-F238E27FC236}">
                <a16:creationId xmlns:a16="http://schemas.microsoft.com/office/drawing/2014/main" id="{29FD6318-789F-EA4A-4331-66A896D58086}"/>
              </a:ext>
            </a:extLst>
          </p:cNvPr>
          <p:cNvSpPr/>
          <p:nvPr/>
        </p:nvSpPr>
        <p:spPr>
          <a:xfrm>
            <a:off x="7264980" y="3180518"/>
            <a:ext cx="248575" cy="1038687"/>
          </a:xfrm>
          <a:prstGeom prst="rightBrac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463A1C7-5598-10F8-A874-99D3B10C706F}"/>
              </a:ext>
            </a:extLst>
          </p:cNvPr>
          <p:cNvSpPr txBox="1"/>
          <p:nvPr/>
        </p:nvSpPr>
        <p:spPr>
          <a:xfrm>
            <a:off x="9184311" y="216269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FMC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7587D02-2B3A-5FA0-F82B-80936917D11F}"/>
              </a:ext>
            </a:extLst>
          </p:cNvPr>
          <p:cNvSpPr txBox="1"/>
          <p:nvPr/>
        </p:nvSpPr>
        <p:spPr>
          <a:xfrm>
            <a:off x="7665501" y="3505407"/>
            <a:ext cx="2021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Proyectos Piloto</a:t>
            </a:r>
          </a:p>
        </p:txBody>
      </p:sp>
    </p:spTree>
    <p:extLst>
      <p:ext uri="{BB962C8B-B14F-4D97-AF65-F5344CB8AC3E}">
        <p14:creationId xmlns:p14="http://schemas.microsoft.com/office/powerpoint/2010/main" val="134951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5309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▫ Seguimiento de la actividad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 VMS/AIS + DEA) = Centro de Seguimiento de Pesca (FMC)</a:t>
            </a: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▫ Seguimiento Electrónico Remoto (REM)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▫ Aplicaciones Móviles: pesca profesional y pesca recreativa.</a:t>
            </a:r>
          </a:p>
          <a:p>
            <a:pPr algn="just"/>
            <a:endParaRPr lang="en-US" sz="40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47861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7863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Artículo 1, puntos</a:t>
            </a: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Wingdings" panose="05000000000000000000" pitchFamily="2" charset="2"/>
              </a:rPr>
              <a:t>:</a:t>
            </a:r>
          </a:p>
          <a:p>
            <a:pPr algn="just"/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lvl="1" algn="just"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6) Modifica el art. 9: SLB (varias fechas)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7) Inserta el art. 9bis (9 enero 2024)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8) Modifica el art. 10: AIS (9 enero 2024)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10) Sustituye el art. 13: REM (10 enero 2028)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51)Sustituye el art. 55: Pesca Recreativa</a:t>
            </a:r>
          </a:p>
          <a:p>
            <a:pPr lvl="1" algn="just">
              <a:spcBef>
                <a:spcPts val="12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endParaRPr lang="en-US" sz="40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364600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63863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Punto 6) Modifica el art. 9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Sistema de Localización de Buques (SLB)</a:t>
            </a:r>
          </a:p>
          <a:p>
            <a:pPr algn="just"/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▫ </a:t>
            </a:r>
            <a:r>
              <a:rPr lang="es-ES" sz="2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Aptdo.2)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incorpora al </a:t>
            </a:r>
            <a:r>
              <a:rPr lang="es-ES" sz="28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VMS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los buques con eslora entre </a:t>
            </a:r>
            <a:r>
              <a:rPr lang="es-ES" sz="28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12 y 15 m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lvl="3" algn="just"/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–antes excepción-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Plazo: 10/enero/2026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▫ </a:t>
            </a:r>
            <a:r>
              <a:rPr lang="es-ES" sz="2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Aptdo.3)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Buques con </a:t>
            </a:r>
            <a:r>
              <a:rPr lang="es-ES" sz="28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eslora menor 12 m.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deben llevar un dispositivo no instalado que permita la localización.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Plazo: 10/enero/2028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App </a:t>
            </a:r>
            <a:r>
              <a:rPr lang="es-E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iPesca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(proyecto piloto)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endParaRPr lang="en-US" sz="40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80988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5278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▫ </a:t>
            </a:r>
            <a:r>
              <a:rPr lang="es-ES" sz="2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Aptdo.4)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excepción para buques eslora menor 9 metros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Plazo: 31/diciembre/2029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Condiciones: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Faenan exclusivamente dentro de las 6 millas (con artes pasivos) </a:t>
            </a:r>
            <a:r>
              <a:rPr lang="es-ES" sz="28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ó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dentro de las líneas de base y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Máximo 24 horas en la mar, y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No sujetos a restricciones en su zona de pesca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endParaRPr lang="en-US" sz="40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2600152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 (buques menores 12 m)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5570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b="1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Proyecto Piloto </a:t>
            </a:r>
            <a:r>
              <a:rPr lang="es-ES" sz="3600" b="1" u="sng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iPesca</a:t>
            </a:r>
            <a:endParaRPr lang="es-ES" sz="3600" b="1" u="sng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Agosto 2021: pliego para poner en marcha  la App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Capturas + Geolocalización flota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Octubre 2022: primeros 5 Buques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Mayo 2023: incorporación por la costera del bonito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</a:t>
            </a:r>
            <a:r>
              <a:rPr lang="es-ES" sz="2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Symbol" panose="05050102010706020507" pitchFamily="18" charset="2"/>
              </a:rPr>
              <a:t> 150</a:t>
            </a:r>
            <a:r>
              <a:rPr lang="es-ES" sz="28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buques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adheridos al proyecto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Futuro: mejora de la App + Formación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412276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 (Geolocalización)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3924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Punto 7) Inserta el art. 9bis (9 enero 2024)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Centros de Seguimiento de Pesca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es-ES" sz="3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457200" indent="-45720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CSP (centro de seguimiento de pesca con servicio 24/7)</a:t>
            </a:r>
          </a:p>
          <a:p>
            <a:pPr marL="457200" indent="-457200" algn="ctr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CC (centro de comunicaciones con servicio 24/7)</a:t>
            </a:r>
          </a:p>
          <a:p>
            <a:pPr algn="just"/>
            <a:endParaRPr lang="en-US" sz="40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692221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7B01ACCD-6EB4-B2DA-7C56-07AAC1102DE3}"/>
              </a:ext>
            </a:extLst>
          </p:cNvPr>
          <p:cNvSpPr/>
          <p:nvPr/>
        </p:nvSpPr>
        <p:spPr>
          <a:xfrm>
            <a:off x="231111" y="110297"/>
            <a:ext cx="11404880" cy="51246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Localización de la Flota (Geolocalización)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D456141-6433-3F8B-93D4-34C0DF5A0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5617" y="6109293"/>
            <a:ext cx="2195513" cy="58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46B2783-3B13-3F6A-27FC-33E18EB1970A}"/>
              </a:ext>
            </a:extLst>
          </p:cNvPr>
          <p:cNvSpPr txBox="1"/>
          <p:nvPr/>
        </p:nvSpPr>
        <p:spPr>
          <a:xfrm>
            <a:off x="435429" y="1112839"/>
            <a:ext cx="10781882" cy="48167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u="sng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Punto 8) Modifica el art. 10: AIS (9 enero 2024)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s-ES" sz="3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Sistemas de Identificación Automática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Sistema AIS en buques eslora total &gt; 15 m.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◦ Diferencias con R. 1224/09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Symbol" panose="05050102010706020507" pitchFamily="18" charset="2"/>
              </a:rPr>
              <a:t>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 puede apagar por razones de seguridad siempre informando al Estado de Pabellón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Symbol" panose="05050102010706020507" pitchFamily="18" charset="2"/>
              </a:rPr>
              <a:t> </a:t>
            </a:r>
            <a:r>
              <a:rPr lang="es-ES" sz="28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Datos para el control </a:t>
            </a:r>
          </a:p>
          <a:p>
            <a:pPr algn="just"/>
            <a:endParaRPr lang="en-US" sz="4000" dirty="0">
              <a:latin typeface="Arial Narrow" panose="020B060602020203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7F940F9-19B8-DB9C-E36A-E1FB2C699251}"/>
              </a:ext>
            </a:extLst>
          </p:cNvPr>
          <p:cNvSpPr txBox="1"/>
          <p:nvPr/>
        </p:nvSpPr>
        <p:spPr>
          <a:xfrm>
            <a:off x="653141" y="6463930"/>
            <a:ext cx="9634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i="1" dirty="0"/>
              <a:t>Jornada sobre novedades y aplicación del Reglamento de Control de la pesca - 25 abril 2024</a:t>
            </a:r>
          </a:p>
          <a:p>
            <a:endParaRPr lang="es-ES" sz="1200" dirty="0"/>
          </a:p>
        </p:txBody>
      </p:sp>
    </p:spTree>
    <p:extLst>
      <p:ext uri="{BB962C8B-B14F-4D97-AF65-F5344CB8AC3E}">
        <p14:creationId xmlns:p14="http://schemas.microsoft.com/office/powerpoint/2010/main" val="3805131467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937</TotalTime>
  <Words>876</Words>
  <Application>Microsoft Office PowerPoint</Application>
  <PresentationFormat>Panorámica</PresentationFormat>
  <Paragraphs>112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Arial</vt:lpstr>
      <vt:lpstr>Arial Narrow</vt:lpstr>
      <vt:lpstr>Calibri</vt:lpstr>
      <vt:lpstr>Century Gothic</vt:lpstr>
      <vt:lpstr>Lato</vt:lpstr>
      <vt:lpstr>Wingdings</vt:lpstr>
      <vt:lpstr>Wingdings 3</vt:lpstr>
      <vt:lpstr>Sector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Poderoso Godoy, David</dc:creator>
  <cp:lastModifiedBy>Munguía Corredor, Noemi</cp:lastModifiedBy>
  <cp:revision>35</cp:revision>
  <cp:lastPrinted>2024-04-23T15:20:58Z</cp:lastPrinted>
  <dcterms:created xsi:type="dcterms:W3CDTF">2024-01-26T10:41:03Z</dcterms:created>
  <dcterms:modified xsi:type="dcterms:W3CDTF">2024-04-24T14:20:08Z</dcterms:modified>
</cp:coreProperties>
</file>