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4" r:id="rId4"/>
  </p:sldMasterIdLst>
  <p:notesMasterIdLst>
    <p:notesMasterId r:id="rId15"/>
  </p:notesMasterIdLst>
  <p:handoutMasterIdLst>
    <p:handoutMasterId r:id="rId16"/>
  </p:handoutMasterIdLst>
  <p:sldIdLst>
    <p:sldId id="256" r:id="rId5"/>
    <p:sldId id="403" r:id="rId6"/>
    <p:sldId id="298" r:id="rId7"/>
    <p:sldId id="404" r:id="rId8"/>
    <p:sldId id="405" r:id="rId9"/>
    <p:sldId id="305" r:id="rId10"/>
    <p:sldId id="406" r:id="rId11"/>
    <p:sldId id="307" r:id="rId12"/>
    <p:sldId id="407" r:id="rId13"/>
    <p:sldId id="295"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74" userDrawn="1">
          <p15:clr>
            <a:srgbClr val="A4A3A4"/>
          </p15:clr>
        </p15:guide>
        <p15:guide id="2" pos="29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jandra Fuentes Arranz" initials="AFA" lastIdx="1" clrIdx="0">
    <p:extLst>
      <p:ext uri="{19B8F6BF-5375-455C-9EA6-DF929625EA0E}">
        <p15:presenceInfo xmlns:p15="http://schemas.microsoft.com/office/powerpoint/2012/main" userId="S::alejandra.fuentes@red2red.net::35703e32-17a3-4a14-8e84-724eaeab412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B1F"/>
    <a:srgbClr val="CFA801"/>
    <a:srgbClr val="8FD1DF"/>
    <a:srgbClr val="F5C400"/>
    <a:srgbClr val="8FB929"/>
    <a:srgbClr val="000000"/>
    <a:srgbClr val="F1EDEA"/>
    <a:srgbClr val="D4CDCD"/>
    <a:srgbClr val="68B7C4"/>
    <a:srgbClr val="4F40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2"/>
    <p:restoredTop sz="94717"/>
  </p:normalViewPr>
  <p:slideViewPr>
    <p:cSldViewPr snapToGrid="0">
      <p:cViewPr varScale="1">
        <p:scale>
          <a:sx n="141" d="100"/>
          <a:sy n="141" d="100"/>
        </p:scale>
        <p:origin x="808" y="176"/>
      </p:cViewPr>
      <p:guideLst>
        <p:guide orient="horz" pos="974"/>
        <p:guide pos="295"/>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3DC-3E4C-B59A-52D7F437B3E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3DC-3E4C-B59A-52D7F437B3E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3DC-3E4C-B59A-52D7F437B3E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3DC-3E4C-B59A-52D7F437B3E3}"/>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73DC-3E4C-B59A-52D7F437B3E3}"/>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73DC-3E4C-B59A-52D7F437B3E3}"/>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73DC-3E4C-B59A-52D7F437B3E3}"/>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73DC-3E4C-B59A-52D7F437B3E3}"/>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73DC-3E4C-B59A-52D7F437B3E3}"/>
              </c:ext>
            </c:extLst>
          </c:dPt>
          <c:dLbls>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E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Sheet1!$A$3:$A$11</c:f>
              <c:strCache>
                <c:ptCount val="9"/>
                <c:pt idx="0">
                  <c:v>AG</c:v>
                </c:pt>
                <c:pt idx="1">
                  <c:v>CCAA</c:v>
                </c:pt>
                <c:pt idx="2">
                  <c:v>Unidad evaluación</c:v>
                </c:pt>
                <c:pt idx="3">
                  <c:v>Evaluadores</c:v>
                </c:pt>
                <c:pt idx="4">
                  <c:v>Proveedores de datos</c:v>
                </c:pt>
                <c:pt idx="5">
                  <c:v>Miembros de CS</c:v>
                </c:pt>
                <c:pt idx="6">
                  <c:v>Investigación</c:v>
                </c:pt>
                <c:pt idx="7">
                  <c:v>HD</c:v>
                </c:pt>
                <c:pt idx="8">
                  <c:v>Otros</c:v>
                </c:pt>
              </c:strCache>
            </c:strRef>
          </c:cat>
          <c:val>
            <c:numRef>
              <c:f>Sheet1!$B$3:$B$11</c:f>
              <c:numCache>
                <c:formatCode>General</c:formatCode>
                <c:ptCount val="9"/>
                <c:pt idx="0">
                  <c:v>13</c:v>
                </c:pt>
                <c:pt idx="1">
                  <c:v>30</c:v>
                </c:pt>
                <c:pt idx="2">
                  <c:v>2</c:v>
                </c:pt>
                <c:pt idx="3">
                  <c:v>20</c:v>
                </c:pt>
                <c:pt idx="4">
                  <c:v>1</c:v>
                </c:pt>
                <c:pt idx="5">
                  <c:v>11</c:v>
                </c:pt>
                <c:pt idx="6">
                  <c:v>4</c:v>
                </c:pt>
                <c:pt idx="7">
                  <c:v>2</c:v>
                </c:pt>
                <c:pt idx="8">
                  <c:v>13</c:v>
                </c:pt>
              </c:numCache>
            </c:numRef>
          </c:val>
          <c:extLst>
            <c:ext xmlns:c16="http://schemas.microsoft.com/office/drawing/2014/chart" uri="{C3380CC4-5D6E-409C-BE32-E72D297353CC}">
              <c16:uniqueId val="{00000012-73DC-3E4C-B59A-52D7F437B3E3}"/>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1B2E128-317C-FCA8-895E-6F85C88B17F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4" name="Footer Placeholder 3">
            <a:extLst>
              <a:ext uri="{FF2B5EF4-FFF2-40B4-BE49-F238E27FC236}">
                <a16:creationId xmlns:a16="http://schemas.microsoft.com/office/drawing/2014/main" id="{AE18394B-F10C-787F-402D-96AF28D9615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8DE2476E-B035-47ED-324B-5B14609F8E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F705F7-D175-4328-9F5E-BBE4D222E55E}" type="slidenum">
              <a:rPr lang="en-GB" smtClean="0"/>
              <a:t>‹#›</a:t>
            </a:fld>
            <a:endParaRPr lang="en-GB"/>
          </a:p>
        </p:txBody>
      </p:sp>
    </p:spTree>
    <p:extLst>
      <p:ext uri="{BB962C8B-B14F-4D97-AF65-F5344CB8AC3E}">
        <p14:creationId xmlns:p14="http://schemas.microsoft.com/office/powerpoint/2010/main" val="30442861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79D8F9-B4A6-0E45-9D81-7BA66AA4D756}" type="datetimeFigureOut">
              <a:rPr lang="fr-FR" smtClean="0"/>
              <a:t>20/10/2023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A61722-E377-554E-916D-1AFB1BF423A9}" type="slidenum">
              <a:rPr lang="fr-FR" smtClean="0"/>
              <a:t>‹#›</a:t>
            </a:fld>
            <a:endParaRPr lang="fr-FR"/>
          </a:p>
        </p:txBody>
      </p:sp>
    </p:spTree>
    <p:extLst>
      <p:ext uri="{BB962C8B-B14F-4D97-AF65-F5344CB8AC3E}">
        <p14:creationId xmlns:p14="http://schemas.microsoft.com/office/powerpoint/2010/main" val="3672774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Art. 2(d)</a:t>
            </a:r>
          </a:p>
          <a:p>
            <a:r>
              <a:rPr lang="es-ES" dirty="0"/>
              <a:t>	d) cuando proceda, en función de las necesidades de evaluación de los Estados miembros y teniendo en cuenta la lógica de intervención y la ejecución del plan estratégico de la PAC, los Estados miembros valorarán también intervenciones o temas específicos de los planes estratégicos de la PAC, como la arquitectura medioambiental y climática a que se refiere el artículo 109, apartado 2, letra a), del Reglamento (UE) 2021/2115, el valor añadido de Leader, tal como se define en el artículo 3, punto 15, de dicho Reglamento, las redes de la PAC a que se refiere el artículo 126 de dicho Reglamento o el sistema de conocimientos e innovación agrícolas (SCIA) definido en el artículo 3, punto 9, de dicho Reglamento;</a:t>
            </a:r>
          </a:p>
          <a:p>
            <a:endParaRPr lang="es-ES" dirty="0"/>
          </a:p>
          <a:p>
            <a:r>
              <a:rPr lang="es-ES" dirty="0"/>
              <a:t>Art. 1, ap. 1</a:t>
            </a:r>
          </a:p>
          <a:p>
            <a:r>
              <a:rPr lang="es-ES" dirty="0"/>
              <a:t>	1. Al evaluar sus planes estratégicos de la PAC, los Estados miembros definirán preguntas de evaluación y factores de éxito para valorar los criterios de evaluación de eficacia, eficiencia, pertinencia, coherencia y valor añadido de la Unión a que se refiere el artículo 140, apartado 1, del Reglamento (UE) 2021/2115.</a:t>
            </a:r>
          </a:p>
          <a:p>
            <a:endParaRPr lang="es-ES" dirty="0"/>
          </a:p>
          <a:p>
            <a:r>
              <a:rPr lang="es-ES" dirty="0"/>
              <a:t>Art. 2(e)</a:t>
            </a:r>
          </a:p>
          <a:p>
            <a:r>
              <a:rPr lang="es-ES" dirty="0"/>
              <a:t>	e) los Estados miembros realizarán evaluaciones a tiempo con el fin de poder preparar el período posterior del plan estratégico de la PAC. Cuando proceda, los Estados miembros utilizarán igualmente datos del período de programación anterior.</a:t>
            </a:r>
          </a:p>
        </p:txBody>
      </p:sp>
      <p:sp>
        <p:nvSpPr>
          <p:cNvPr id="4" name="Marcador de número de diapositiva 3"/>
          <p:cNvSpPr>
            <a:spLocks noGrp="1"/>
          </p:cNvSpPr>
          <p:nvPr>
            <p:ph type="sldNum" sz="quarter" idx="5"/>
          </p:nvPr>
        </p:nvSpPr>
        <p:spPr/>
        <p:txBody>
          <a:bodyPr/>
          <a:lstStyle/>
          <a:p>
            <a:fld id="{28A61722-E377-554E-916D-1AFB1BF423A9}" type="slidenum">
              <a:rPr lang="fr-FR" smtClean="0"/>
              <a:t>5</a:t>
            </a:fld>
            <a:endParaRPr lang="fr-FR"/>
          </a:p>
        </p:txBody>
      </p:sp>
    </p:spTree>
    <p:extLst>
      <p:ext uri="{BB962C8B-B14F-4D97-AF65-F5344CB8AC3E}">
        <p14:creationId xmlns:p14="http://schemas.microsoft.com/office/powerpoint/2010/main" val="718633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b="1" dirty="0">
                <a:latin typeface="Arial" panose="020B0604020202020204" pitchFamily="34" charset="0"/>
                <a:cs typeface="Arial" panose="020B0604020202020204" pitchFamily="34" charset="0"/>
              </a:rPr>
              <a:t>Notes:</a:t>
            </a:r>
          </a:p>
          <a:p>
            <a:r>
              <a:rPr lang="en-GB" sz="1100" dirty="0">
                <a:latin typeface="Arial" panose="020B0604020202020204" pitchFamily="34" charset="0"/>
                <a:cs typeface="Arial" panose="020B0604020202020204" pitchFamily="34" charset="0"/>
              </a:rPr>
              <a:t>According to the Implementing Regulation, the key element to assess in relation to the CCO is: “based on the support to AKIS strategic actions, the AKIS related interventions, and the digital strategy and their impact on innovation uptake by farmers”. The table in the slide provides an analysis of this statement, disaggregating it into several elements to assess the AKIS strategic approach.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rgbClr val="3F3F3F"/>
                </a:solidFill>
                <a:effectLst/>
                <a:latin typeface="Arial" panose="020B0604020202020204" pitchFamily="34" charset="0"/>
                <a:cs typeface="Arial" panose="020B0604020202020204" pitchFamily="34" charset="0"/>
              </a:rPr>
              <a:t>Elements 3, 4, 5, and 6 stem from the AKIS components. Elements 1 and 2 include aspect related to the design and implementation. Element 6 looks at complementarities.</a:t>
            </a:r>
          </a:p>
        </p:txBody>
      </p:sp>
      <p:sp>
        <p:nvSpPr>
          <p:cNvPr id="4" name="Slide Number Placeholder 3"/>
          <p:cNvSpPr>
            <a:spLocks noGrp="1"/>
          </p:cNvSpPr>
          <p:nvPr>
            <p:ph type="sldNum" sz="quarter" idx="5"/>
          </p:nvPr>
        </p:nvSpPr>
        <p:spPr/>
        <p:txBody>
          <a:bodyPr/>
          <a:lstStyle/>
          <a:p>
            <a:fld id="{28A61722-E377-554E-916D-1AFB1BF423A9}" type="slidenum">
              <a:rPr lang="fr-FR" smtClean="0"/>
              <a:t>7</a:t>
            </a:fld>
            <a:endParaRPr lang="fr-FR"/>
          </a:p>
        </p:txBody>
      </p:sp>
    </p:spTree>
    <p:extLst>
      <p:ext uri="{BB962C8B-B14F-4D97-AF65-F5344CB8AC3E}">
        <p14:creationId xmlns:p14="http://schemas.microsoft.com/office/powerpoint/2010/main" val="29656393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8313" y="1126347"/>
            <a:ext cx="8207375" cy="1506125"/>
          </a:xfrm>
        </p:spPr>
        <p:txBody>
          <a:bodyPr anchor="b">
            <a:noAutofit/>
          </a:bodyPr>
          <a:lstStyle>
            <a:lvl1pPr algn="ctr">
              <a:defRPr sz="4800">
                <a:solidFill>
                  <a:srgbClr val="FF8B1F"/>
                </a:solidFill>
              </a:defRPr>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normAutofit/>
          </a:bodyPr>
          <a:lstStyle>
            <a:lvl1pPr marL="0" indent="0" algn="ctr">
              <a:buNone/>
              <a:defRPr sz="3200" b="0" i="0">
                <a:latin typeface="Arial Ligh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8" name="Picture 7" descr="Graphical user interface, text&#10;&#10;Description automatically generated">
            <a:extLst>
              <a:ext uri="{FF2B5EF4-FFF2-40B4-BE49-F238E27FC236}">
                <a16:creationId xmlns:a16="http://schemas.microsoft.com/office/drawing/2014/main" id="{5957F1B7-8252-3F97-BFD5-8BAE9AE0D5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88457" y="4304077"/>
            <a:ext cx="1930400" cy="403508"/>
          </a:xfrm>
          <a:prstGeom prst="rect">
            <a:avLst/>
          </a:prstGeom>
        </p:spPr>
      </p:pic>
      <p:pic>
        <p:nvPicPr>
          <p:cNvPr id="9" name="Picture 8" descr="Icon&#10;&#10;Description automatically generated">
            <a:extLst>
              <a:ext uri="{FF2B5EF4-FFF2-40B4-BE49-F238E27FC236}">
                <a16:creationId xmlns:a16="http://schemas.microsoft.com/office/drawing/2014/main" id="{AE5F8AFB-0832-ABB4-5AB0-CCCAC6A3F83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81293" y="4661242"/>
            <a:ext cx="581292" cy="548998"/>
          </a:xfrm>
          <a:prstGeom prst="rect">
            <a:avLst/>
          </a:prstGeom>
        </p:spPr>
      </p:pic>
    </p:spTree>
    <p:extLst>
      <p:ext uri="{BB962C8B-B14F-4D97-AF65-F5344CB8AC3E}">
        <p14:creationId xmlns:p14="http://schemas.microsoft.com/office/powerpoint/2010/main" val="3271265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3887391" y="466725"/>
            <a:ext cx="4788298" cy="4206875"/>
          </a:xfrm>
          <a:prstGeom prst="roundRect">
            <a:avLst>
              <a:gd name="adj" fmla="val 2272"/>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8" name="Title 1">
            <a:extLst>
              <a:ext uri="{FF2B5EF4-FFF2-40B4-BE49-F238E27FC236}">
                <a16:creationId xmlns:a16="http://schemas.microsoft.com/office/drawing/2014/main" id="{11D6158A-E2AC-466E-E401-E86AFA8353DE}"/>
              </a:ext>
            </a:extLst>
          </p:cNvPr>
          <p:cNvSpPr>
            <a:spLocks noGrp="1"/>
          </p:cNvSpPr>
          <p:nvPr>
            <p:ph type="title"/>
          </p:nvPr>
        </p:nvSpPr>
        <p:spPr>
          <a:xfrm>
            <a:off x="468313" y="1150569"/>
            <a:ext cx="3110706" cy="763009"/>
          </a:xfrm>
        </p:spPr>
        <p:txBody>
          <a:bodyPr anchor="b"/>
          <a:lstStyle>
            <a:lvl1pPr>
              <a:defRPr sz="2400">
                <a:solidFill>
                  <a:srgbClr val="FF8B1F"/>
                </a:solidFill>
              </a:defRPr>
            </a:lvl1pPr>
          </a:lstStyle>
          <a:p>
            <a:r>
              <a:rPr lang="en-US"/>
              <a:t>Click to edit Master title style</a:t>
            </a:r>
          </a:p>
        </p:txBody>
      </p:sp>
      <p:sp>
        <p:nvSpPr>
          <p:cNvPr id="9" name="Text Placeholder 3">
            <a:extLst>
              <a:ext uri="{FF2B5EF4-FFF2-40B4-BE49-F238E27FC236}">
                <a16:creationId xmlns:a16="http://schemas.microsoft.com/office/drawing/2014/main" id="{1D4B9544-8F18-F4DB-A855-15DEEBB0DAB9}"/>
              </a:ext>
            </a:extLst>
          </p:cNvPr>
          <p:cNvSpPr>
            <a:spLocks noGrp="1"/>
          </p:cNvSpPr>
          <p:nvPr>
            <p:ph type="body" sz="half" idx="2"/>
          </p:nvPr>
        </p:nvSpPr>
        <p:spPr>
          <a:xfrm>
            <a:off x="468313" y="1913578"/>
            <a:ext cx="3110706" cy="276002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pic>
        <p:nvPicPr>
          <p:cNvPr id="4" name="Picture 3" descr="Icon&#10;&#10;Description automatically generated">
            <a:extLst>
              <a:ext uri="{FF2B5EF4-FFF2-40B4-BE49-F238E27FC236}">
                <a16:creationId xmlns:a16="http://schemas.microsoft.com/office/drawing/2014/main" id="{66A30EDD-2844-DCD9-93FE-6E514A99954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Tree>
    <p:extLst>
      <p:ext uri="{BB962C8B-B14F-4D97-AF65-F5344CB8AC3E}">
        <p14:creationId xmlns:p14="http://schemas.microsoft.com/office/powerpoint/2010/main" val="117861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43AD7BA-47BA-9E40-14EB-BC870D48985A}"/>
              </a:ext>
            </a:extLst>
          </p:cNvPr>
          <p:cNvSpPr>
            <a:spLocks noGrp="1"/>
          </p:cNvSpPr>
          <p:nvPr>
            <p:ph type="ctrTitle"/>
          </p:nvPr>
        </p:nvSpPr>
        <p:spPr>
          <a:xfrm>
            <a:off x="468313" y="1126347"/>
            <a:ext cx="8207375" cy="1506125"/>
          </a:xfrm>
        </p:spPr>
        <p:txBody>
          <a:bodyPr anchor="b">
            <a:noAutofit/>
          </a:bodyPr>
          <a:lstStyle>
            <a:lvl1pPr algn="ctr">
              <a:defRPr sz="4800">
                <a:solidFill>
                  <a:srgbClr val="FF8B1F"/>
                </a:solidFill>
              </a:defRPr>
            </a:lvl1pPr>
          </a:lstStyle>
          <a:p>
            <a:r>
              <a:rPr lang="en-US"/>
              <a:t>Click to edit Master title style</a:t>
            </a:r>
          </a:p>
        </p:txBody>
      </p:sp>
      <p:sp>
        <p:nvSpPr>
          <p:cNvPr id="10" name="Subtitle 2">
            <a:extLst>
              <a:ext uri="{FF2B5EF4-FFF2-40B4-BE49-F238E27FC236}">
                <a16:creationId xmlns:a16="http://schemas.microsoft.com/office/drawing/2014/main" id="{AD3AB47F-7FDB-EA16-0A71-E82DBC10B6D7}"/>
              </a:ext>
            </a:extLst>
          </p:cNvPr>
          <p:cNvSpPr>
            <a:spLocks noGrp="1"/>
          </p:cNvSpPr>
          <p:nvPr>
            <p:ph type="subTitle" idx="1"/>
          </p:nvPr>
        </p:nvSpPr>
        <p:spPr>
          <a:xfrm>
            <a:off x="1143000" y="2701528"/>
            <a:ext cx="6858000" cy="1241822"/>
          </a:xfrm>
        </p:spPr>
        <p:txBody>
          <a:bodyPr>
            <a:normAutofit/>
          </a:bodyPr>
          <a:lstStyle>
            <a:lvl1pPr marL="0" indent="0" algn="ctr">
              <a:buNone/>
              <a:defRPr sz="3200" b="0" i="0">
                <a:latin typeface="Arial Ligh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3" name="Picture 2" descr="Icon&#10;&#10;Description automatically generated">
            <a:extLst>
              <a:ext uri="{FF2B5EF4-FFF2-40B4-BE49-F238E27FC236}">
                <a16:creationId xmlns:a16="http://schemas.microsoft.com/office/drawing/2014/main" id="{458E6092-68E7-FD51-8120-862117AF3E8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2413" y="4648072"/>
            <a:ext cx="599477" cy="566173"/>
          </a:xfrm>
          <a:prstGeom prst="rect">
            <a:avLst/>
          </a:prstGeom>
        </p:spPr>
      </p:pic>
    </p:spTree>
    <p:extLst>
      <p:ext uri="{BB962C8B-B14F-4D97-AF65-F5344CB8AC3E}">
        <p14:creationId xmlns:p14="http://schemas.microsoft.com/office/powerpoint/2010/main" val="1743407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2" y="1217180"/>
            <a:ext cx="8207375" cy="908345"/>
          </a:xfrm>
        </p:spPr>
        <p:txBody>
          <a:bodyPr/>
          <a:lstStyle>
            <a:lvl1pPr>
              <a:defRPr>
                <a:solidFill>
                  <a:srgbClr val="FF8B1F"/>
                </a:solidFill>
              </a:defRPr>
            </a:lvl1pPr>
          </a:lstStyle>
          <a:p>
            <a:r>
              <a:rPr lang="en-US"/>
              <a:t>Click to edit Master title style</a:t>
            </a:r>
          </a:p>
        </p:txBody>
      </p:sp>
      <p:sp>
        <p:nvSpPr>
          <p:cNvPr id="3" name="Content Placeholder 2"/>
          <p:cNvSpPr>
            <a:spLocks noGrp="1"/>
          </p:cNvSpPr>
          <p:nvPr>
            <p:ph idx="1"/>
          </p:nvPr>
        </p:nvSpPr>
        <p:spPr>
          <a:xfrm>
            <a:off x="468312" y="2180027"/>
            <a:ext cx="8207375" cy="2493574"/>
          </a:xfrm>
          <a:prstGeom prst="roundRect">
            <a:avLst>
              <a:gd name="adj" fmla="val 3131"/>
            </a:avLst>
          </a:prstGeom>
        </p:spPr>
        <p:txBody>
          <a:bodyPr/>
          <a:lstStyle>
            <a:lvl1pPr marL="171450" indent="-171450">
              <a:buFontTx/>
              <a:buBlip>
                <a:blip r:embed="rId2"/>
              </a:buBlip>
              <a:tabLst/>
              <a:defRPr/>
            </a:lvl1pPr>
            <a:lvl3pPr marL="857250" indent="-171450">
              <a:buFontTx/>
              <a:buBlip>
                <a:blip r:embed="rId2"/>
              </a:buBlip>
              <a:defRPr/>
            </a:lvl3pPr>
            <a:lvl5pPr marL="1543050" indent="-171450">
              <a:buFontTx/>
              <a:buBlip>
                <a:blip r:embed="rId2"/>
              </a:buBlip>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Icon&#10;&#10;Description automatically generated">
            <a:extLst>
              <a:ext uri="{FF2B5EF4-FFF2-40B4-BE49-F238E27FC236}">
                <a16:creationId xmlns:a16="http://schemas.microsoft.com/office/drawing/2014/main" id="{47CAEE74-D1CD-91AC-89B6-5F57572CEC9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Tree>
    <p:extLst>
      <p:ext uri="{BB962C8B-B14F-4D97-AF65-F5344CB8AC3E}">
        <p14:creationId xmlns:p14="http://schemas.microsoft.com/office/powerpoint/2010/main" val="2076770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561530" y="466725"/>
            <a:ext cx="6114157" cy="520343"/>
          </a:xfrm>
        </p:spPr>
        <p:txBody>
          <a:bodyPr>
            <a:normAutofit/>
          </a:bodyPr>
          <a:lstStyle>
            <a:lvl1pPr algn="ctr">
              <a:defRPr sz="2000">
                <a:solidFill>
                  <a:srgbClr val="FF8B1F"/>
                </a:solidFill>
              </a:defRPr>
            </a:lvl1pPr>
          </a:lstStyle>
          <a:p>
            <a:r>
              <a:rPr lang="en-US"/>
              <a:t>Click to edit Master title style</a:t>
            </a:r>
          </a:p>
        </p:txBody>
      </p:sp>
      <p:sp>
        <p:nvSpPr>
          <p:cNvPr id="3" name="Content Placeholder 2"/>
          <p:cNvSpPr>
            <a:spLocks noGrp="1"/>
          </p:cNvSpPr>
          <p:nvPr>
            <p:ph sz="half" idx="1"/>
          </p:nvPr>
        </p:nvSpPr>
        <p:spPr>
          <a:xfrm>
            <a:off x="468313" y="1369219"/>
            <a:ext cx="4046537" cy="3307556"/>
          </a:xfrm>
          <a:prstGeom prst="roundRect">
            <a:avLst>
              <a:gd name="adj" fmla="val 2195"/>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49" y="1369219"/>
            <a:ext cx="4046537" cy="3307556"/>
          </a:xfrm>
          <a:prstGeom prst="roundRect">
            <a:avLst>
              <a:gd name="adj" fmla="val 2751"/>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Icon&#10;&#10;Description automatically generated">
            <a:extLst>
              <a:ext uri="{FF2B5EF4-FFF2-40B4-BE49-F238E27FC236}">
                <a16:creationId xmlns:a16="http://schemas.microsoft.com/office/drawing/2014/main" id="{B98439D9-21E0-F4D7-10B9-457BA926847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2413" y="4648072"/>
            <a:ext cx="599477" cy="566173"/>
          </a:xfrm>
          <a:prstGeom prst="rect">
            <a:avLst/>
          </a:prstGeom>
        </p:spPr>
      </p:pic>
    </p:spTree>
    <p:extLst>
      <p:ext uri="{BB962C8B-B14F-4D97-AF65-F5344CB8AC3E}">
        <p14:creationId xmlns:p14="http://schemas.microsoft.com/office/powerpoint/2010/main" val="159515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68313" y="1260872"/>
            <a:ext cx="4029869"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68313" y="1878806"/>
            <a:ext cx="4029869" cy="2797969"/>
          </a:xfrm>
          <a:prstGeom prst="roundRect">
            <a:avLst>
              <a:gd name="adj" fmla="val 3288"/>
            </a:avLst>
          </a:prstGeom>
        </p:spPr>
        <p:txBody>
          <a:bodyPr/>
          <a:lstStyle>
            <a:lvl1pPr>
              <a:defRPr sz="18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404653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4046538" cy="2794794"/>
          </a:xfrm>
          <a:prstGeom prst="roundRect">
            <a:avLst>
              <a:gd name="adj" fmla="val 3492"/>
            </a:avLst>
          </a:prstGeom>
        </p:spPr>
        <p:txBody>
          <a:bodyPr/>
          <a:lstStyle>
            <a:lvl1pPr>
              <a:defRPr sz="18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C90C8F5F-C628-703C-5963-348AA8BECCD9}"/>
              </a:ext>
            </a:extLst>
          </p:cNvPr>
          <p:cNvSpPr>
            <a:spLocks noGrp="1"/>
          </p:cNvSpPr>
          <p:nvPr>
            <p:ph type="title"/>
          </p:nvPr>
        </p:nvSpPr>
        <p:spPr>
          <a:xfrm>
            <a:off x="2561530" y="466725"/>
            <a:ext cx="6114157" cy="520343"/>
          </a:xfrm>
        </p:spPr>
        <p:txBody>
          <a:bodyPr>
            <a:normAutofit/>
          </a:bodyPr>
          <a:lstStyle>
            <a:lvl1pPr algn="ctr">
              <a:defRPr sz="2000">
                <a:solidFill>
                  <a:srgbClr val="FF8B1F"/>
                </a:solidFill>
              </a:defRPr>
            </a:lvl1pPr>
          </a:lstStyle>
          <a:p>
            <a:r>
              <a:rPr lang="en-US"/>
              <a:t>Click to edit Master title style</a:t>
            </a:r>
          </a:p>
        </p:txBody>
      </p:sp>
      <p:pic>
        <p:nvPicPr>
          <p:cNvPr id="2" name="Picture 1" descr="Icon&#10;&#10;Description automatically generated">
            <a:extLst>
              <a:ext uri="{FF2B5EF4-FFF2-40B4-BE49-F238E27FC236}">
                <a16:creationId xmlns:a16="http://schemas.microsoft.com/office/drawing/2014/main" id="{4A059983-3E9D-AB44-A59B-A75829CF6E5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2413" y="4648072"/>
            <a:ext cx="599477" cy="566173"/>
          </a:xfrm>
          <a:prstGeom prst="rect">
            <a:avLst/>
          </a:prstGeom>
        </p:spPr>
      </p:pic>
    </p:spTree>
    <p:extLst>
      <p:ext uri="{BB962C8B-B14F-4D97-AF65-F5344CB8AC3E}">
        <p14:creationId xmlns:p14="http://schemas.microsoft.com/office/powerpoint/2010/main" val="3957847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8B1F"/>
                </a:solidFill>
              </a:defRPr>
            </a:lvl1pPr>
          </a:lstStyle>
          <a:p>
            <a:r>
              <a:rPr lang="en-US"/>
              <a:t>Click to edit Master title style</a:t>
            </a:r>
          </a:p>
        </p:txBody>
      </p:sp>
      <p:pic>
        <p:nvPicPr>
          <p:cNvPr id="5" name="Picture 4" descr="Icon&#10;&#10;Description automatically generated">
            <a:extLst>
              <a:ext uri="{FF2B5EF4-FFF2-40B4-BE49-F238E27FC236}">
                <a16:creationId xmlns:a16="http://schemas.microsoft.com/office/drawing/2014/main" id="{B457561C-50B4-6B4C-A591-C2BF21BF3F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Tree>
    <p:extLst>
      <p:ext uri="{BB962C8B-B14F-4D97-AF65-F5344CB8AC3E}">
        <p14:creationId xmlns:p14="http://schemas.microsoft.com/office/powerpoint/2010/main" val="2535925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big">
    <p:spTree>
      <p:nvGrpSpPr>
        <p:cNvPr id="1" name=""/>
        <p:cNvGrpSpPr/>
        <p:nvPr/>
      </p:nvGrpSpPr>
      <p:grpSpPr>
        <a:xfrm>
          <a:off x="0" y="0"/>
          <a:ext cx="0" cy="0"/>
          <a:chOff x="0" y="0"/>
          <a:chExt cx="0" cy="0"/>
        </a:xfrm>
      </p:grpSpPr>
      <p:pic>
        <p:nvPicPr>
          <p:cNvPr id="5" name="Picture 4" descr="Icon&#10;&#10;Description automatically generated">
            <a:extLst>
              <a:ext uri="{FF2B5EF4-FFF2-40B4-BE49-F238E27FC236}">
                <a16:creationId xmlns:a16="http://schemas.microsoft.com/office/drawing/2014/main" id="{B457561C-50B4-6B4C-A591-C2BF21BF3F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
        <p:nvSpPr>
          <p:cNvPr id="3" name="Content Placeholder 2">
            <a:extLst>
              <a:ext uri="{FF2B5EF4-FFF2-40B4-BE49-F238E27FC236}">
                <a16:creationId xmlns:a16="http://schemas.microsoft.com/office/drawing/2014/main" id="{28ACFD74-A6CC-DC77-7550-95E1DF4D96EA}"/>
              </a:ext>
            </a:extLst>
          </p:cNvPr>
          <p:cNvSpPr>
            <a:spLocks noGrp="1"/>
          </p:cNvSpPr>
          <p:nvPr>
            <p:ph idx="1"/>
          </p:nvPr>
        </p:nvSpPr>
        <p:spPr>
          <a:xfrm>
            <a:off x="461962" y="1356519"/>
            <a:ext cx="8207375" cy="3307556"/>
          </a:xfrm>
          <a:prstGeom prst="roundRect">
            <a:avLst>
              <a:gd name="adj" fmla="val 3131"/>
            </a:avLst>
          </a:prstGeom>
        </p:spPr>
        <p:txBody>
          <a:bodyPr/>
          <a:lstStyle>
            <a:lvl1pPr marL="171450" indent="-171450">
              <a:buFontTx/>
              <a:buBlip>
                <a:blip r:embed="rId3"/>
              </a:buBlip>
              <a:tabLst/>
              <a:defRPr/>
            </a:lvl1pPr>
            <a:lvl3pPr marL="857250" indent="-171450">
              <a:buFontTx/>
              <a:buBlip>
                <a:blip r:embed="rId3"/>
              </a:buBlip>
              <a:defRPr/>
            </a:lvl3pPr>
            <a:lvl5pPr marL="1543050" indent="-171450">
              <a:buFontTx/>
              <a:buBlip>
                <a:blip r:embed="rId3"/>
              </a:buBlip>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1">
            <a:extLst>
              <a:ext uri="{FF2B5EF4-FFF2-40B4-BE49-F238E27FC236}">
                <a16:creationId xmlns:a16="http://schemas.microsoft.com/office/drawing/2014/main" id="{091E57C5-0C67-5434-1269-B385C3900A01}"/>
              </a:ext>
            </a:extLst>
          </p:cNvPr>
          <p:cNvSpPr>
            <a:spLocks noGrp="1"/>
          </p:cNvSpPr>
          <p:nvPr>
            <p:ph type="title"/>
          </p:nvPr>
        </p:nvSpPr>
        <p:spPr>
          <a:xfrm>
            <a:off x="2561531" y="466725"/>
            <a:ext cx="6114157" cy="520343"/>
          </a:xfrm>
        </p:spPr>
        <p:txBody>
          <a:bodyPr>
            <a:noAutofit/>
          </a:bodyPr>
          <a:lstStyle>
            <a:lvl1pPr algn="ctr">
              <a:defRPr sz="3200">
                <a:solidFill>
                  <a:srgbClr val="FF8B1F"/>
                </a:solidFill>
              </a:defRPr>
            </a:lvl1pPr>
          </a:lstStyle>
          <a:p>
            <a:r>
              <a:rPr lang="en-US"/>
              <a:t>Click to edit Master title style</a:t>
            </a:r>
          </a:p>
        </p:txBody>
      </p:sp>
    </p:spTree>
    <p:extLst>
      <p:ext uri="{BB962C8B-B14F-4D97-AF65-F5344CB8AC3E}">
        <p14:creationId xmlns:p14="http://schemas.microsoft.com/office/powerpoint/2010/main" val="2124526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6537614F-5E50-7AC5-2E0B-C17D2DCC2A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Tree>
    <p:extLst>
      <p:ext uri="{BB962C8B-B14F-4D97-AF65-F5344CB8AC3E}">
        <p14:creationId xmlns:p14="http://schemas.microsoft.com/office/powerpoint/2010/main" val="1096640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1150569"/>
            <a:ext cx="3110706" cy="763009"/>
          </a:xfrm>
        </p:spPr>
        <p:txBody>
          <a:bodyPr anchor="b"/>
          <a:lstStyle>
            <a:lvl1pPr>
              <a:defRPr sz="2400">
                <a:solidFill>
                  <a:srgbClr val="FF8B1F"/>
                </a:solidFill>
              </a:defRPr>
            </a:lvl1pPr>
          </a:lstStyle>
          <a:p>
            <a:r>
              <a:rPr lang="en-US"/>
              <a:t>Click to edit Master title style</a:t>
            </a:r>
          </a:p>
        </p:txBody>
      </p:sp>
      <p:sp>
        <p:nvSpPr>
          <p:cNvPr id="3" name="Content Placeholder 2"/>
          <p:cNvSpPr>
            <a:spLocks noGrp="1"/>
          </p:cNvSpPr>
          <p:nvPr>
            <p:ph idx="1"/>
          </p:nvPr>
        </p:nvSpPr>
        <p:spPr>
          <a:xfrm>
            <a:off x="3887390" y="466725"/>
            <a:ext cx="4788297" cy="4206875"/>
          </a:xfrm>
          <a:prstGeom prst="roundRect">
            <a:avLst>
              <a:gd name="adj" fmla="val 1984"/>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313" y="1913578"/>
            <a:ext cx="3110706" cy="276002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pic>
        <p:nvPicPr>
          <p:cNvPr id="7" name="Picture 6" descr="Icon&#10;&#10;Description automatically generated">
            <a:extLst>
              <a:ext uri="{FF2B5EF4-FFF2-40B4-BE49-F238E27FC236}">
                <a16:creationId xmlns:a16="http://schemas.microsoft.com/office/drawing/2014/main" id="{DE3F69A7-33D5-101F-2733-6511DCCFE20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Tree>
    <p:extLst>
      <p:ext uri="{BB962C8B-B14F-4D97-AF65-F5344CB8AC3E}">
        <p14:creationId xmlns:p14="http://schemas.microsoft.com/office/powerpoint/2010/main" val="496895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04861" y="0"/>
            <a:ext cx="6496681"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68313" y="1981199"/>
            <a:ext cx="8214198" cy="26924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Image 7">
            <a:extLst>
              <a:ext uri="{FF2B5EF4-FFF2-40B4-BE49-F238E27FC236}">
                <a16:creationId xmlns:a16="http://schemas.microsoft.com/office/drawing/2014/main" id="{FC986B8A-648C-E0C5-E67D-3EF0CC4F20C7}"/>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rot="5400000">
            <a:off x="8454714" y="-122050"/>
            <a:ext cx="166070" cy="313747"/>
          </a:xfrm>
          <a:prstGeom prst="rect">
            <a:avLst/>
          </a:prstGeom>
        </p:spPr>
      </p:pic>
      <p:sp>
        <p:nvSpPr>
          <p:cNvPr id="8" name="ZoneTexte 8">
            <a:extLst>
              <a:ext uri="{FF2B5EF4-FFF2-40B4-BE49-F238E27FC236}">
                <a16:creationId xmlns:a16="http://schemas.microsoft.com/office/drawing/2014/main" id="{B061B705-384D-A3F3-97C7-298E98FD5DC7}"/>
              </a:ext>
            </a:extLst>
          </p:cNvPr>
          <p:cNvSpPr txBox="1"/>
          <p:nvPr userDrawn="1"/>
        </p:nvSpPr>
        <p:spPr>
          <a:xfrm>
            <a:off x="4611432" y="171038"/>
            <a:ext cx="4190110" cy="184666"/>
          </a:xfrm>
          <a:prstGeom prst="rect">
            <a:avLst/>
          </a:prstGeom>
          <a:noFill/>
        </p:spPr>
        <p:txBody>
          <a:bodyPr wrap="square">
            <a:spAutoFit/>
          </a:bodyPr>
          <a:lstStyle/>
          <a:p>
            <a:pPr algn="r"/>
            <a:r>
              <a:rPr lang="fr-FR" sz="600" b="1" i="0" spc="225">
                <a:latin typeface="Arial Black" panose="020B0604020202020204" pitchFamily="34" charset="0"/>
                <a:ea typeface="Inter" panose="020B0502030000000004" pitchFamily="34" charset="0"/>
                <a:cs typeface="Arial Black" panose="020B0604020202020204" pitchFamily="34" charset="0"/>
              </a:rPr>
              <a:t>EU CAP NETWORK </a:t>
            </a:r>
            <a:r>
              <a:rPr lang="fr-FR" sz="600" b="0" i="0" spc="225">
                <a:latin typeface="Arial" panose="020B0604020202020204" pitchFamily="34" charset="0"/>
                <a:ea typeface="Inter" panose="020B0502030000000004" pitchFamily="34" charset="0"/>
                <a:cs typeface="Arial" panose="020B0604020202020204" pitchFamily="34" charset="0"/>
              </a:rPr>
              <a:t>PRESENTATION</a:t>
            </a:r>
            <a:endParaRPr lang="fr-FR" sz="600" b="0" i="0" spc="225">
              <a:latin typeface="Arial" panose="020B0604020202020204" pitchFamily="34" charset="0"/>
              <a:ea typeface="Inter Semi Bold" panose="020B0502030000000004" pitchFamily="34" charset="0"/>
              <a:cs typeface="Arial" panose="020B0604020202020204" pitchFamily="34" charset="0"/>
            </a:endParaRPr>
          </a:p>
        </p:txBody>
      </p:sp>
      <p:pic>
        <p:nvPicPr>
          <p:cNvPr id="10" name="Picture 9" descr="A picture containing text&#10;&#10;Description automatically generated">
            <a:extLst>
              <a:ext uri="{FF2B5EF4-FFF2-40B4-BE49-F238E27FC236}">
                <a16:creationId xmlns:a16="http://schemas.microsoft.com/office/drawing/2014/main" id="{7C4B1742-2878-4521-D37B-20AFD5E440F1}"/>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0" y="0"/>
            <a:ext cx="2365912" cy="1027815"/>
          </a:xfrm>
          <a:prstGeom prst="rect">
            <a:avLst/>
          </a:prstGeom>
        </p:spPr>
      </p:pic>
    </p:spTree>
    <p:extLst>
      <p:ext uri="{BB962C8B-B14F-4D97-AF65-F5344CB8AC3E}">
        <p14:creationId xmlns:p14="http://schemas.microsoft.com/office/powerpoint/2010/main" val="865370623"/>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5" r:id="rId7"/>
    <p:sldLayoutId id="2147483711" r:id="rId8"/>
    <p:sldLayoutId id="2147483712" r:id="rId9"/>
    <p:sldLayoutId id="2147483713" r:id="rId10"/>
  </p:sldLayoutIdLst>
  <p:hf hdr="0" ftr="0" dt="0"/>
  <p:txStyles>
    <p:titleStyle>
      <a:lvl1pPr algn="l" defTabSz="685800" rtl="0" eaLnBrk="1" latinLnBrk="0" hangingPunct="1">
        <a:lnSpc>
          <a:spcPct val="90000"/>
        </a:lnSpc>
        <a:spcBef>
          <a:spcPct val="0"/>
        </a:spcBef>
        <a:buNone/>
        <a:defRPr sz="3300" kern="1200">
          <a:solidFill>
            <a:srgbClr val="FF8B1F"/>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Tx/>
        <a:buBlip>
          <a:blip r:embed="rId14"/>
        </a:buBlip>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Tx/>
        <a:buBlip>
          <a:blip r:embed="rId15"/>
        </a:buBlip>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Tx/>
        <a:buBlip>
          <a:blip r:embed="rId14"/>
        </a:buBlip>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Tx/>
        <a:buBlip>
          <a:blip r:embed="rId15"/>
        </a:buBlip>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Tx/>
        <a:buBlip>
          <a:blip r:embed="rId14"/>
        </a:buBlip>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295" userDrawn="1">
          <p15:clr>
            <a:srgbClr val="F26B43"/>
          </p15:clr>
        </p15:guide>
        <p15:guide id="4" pos="5465" userDrawn="1">
          <p15:clr>
            <a:srgbClr val="F26B43"/>
          </p15:clr>
        </p15:guide>
        <p15:guide id="5" orient="horz" pos="2944" userDrawn="1">
          <p15:clr>
            <a:srgbClr val="F26B43"/>
          </p15:clr>
        </p15:guide>
        <p15:guide id="6" orient="horz" pos="146" userDrawn="1">
          <p15:clr>
            <a:srgbClr val="F26B43"/>
          </p15:clr>
        </p15:guide>
        <p15:guide id="7" pos="146" userDrawn="1">
          <p15:clr>
            <a:srgbClr val="F26B43"/>
          </p15:clr>
        </p15:guide>
        <p15:guide id="8" orient="horz" pos="294" userDrawn="1">
          <p15:clr>
            <a:srgbClr val="F26B43"/>
          </p15:clr>
        </p15:guide>
        <p15:guide id="9" pos="5612" userDrawn="1">
          <p15:clr>
            <a:srgbClr val="F26B43"/>
          </p15:clr>
        </p15:guide>
        <p15:guide id="10" orient="horz" pos="3092" userDrawn="1">
          <p15:clr>
            <a:srgbClr val="F26B43"/>
          </p15:clr>
        </p15:guide>
        <p15:guide id="11" userDrawn="1">
          <p15:clr>
            <a:srgbClr val="F26B43"/>
          </p15:clr>
        </p15:guide>
        <p15:guide id="12" pos="5760" userDrawn="1">
          <p15:clr>
            <a:srgbClr val="F26B43"/>
          </p15:clr>
        </p15:guide>
        <p15:guide id="13" orient="horz" userDrawn="1">
          <p15:clr>
            <a:srgbClr val="F26B43"/>
          </p15:clr>
        </p15:guide>
        <p15:guide id="14" orient="horz" pos="32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eu-cap-network.ec.europa.eu/support/evaluation_en" TargetMode="External"/><Relationship Id="rId2" Type="http://schemas.openxmlformats.org/officeDocument/2006/relationships/image" Target="../media/image10.png"/><Relationship Id="rId1" Type="http://schemas.openxmlformats.org/officeDocument/2006/relationships/slideLayout" Target="../slideLayouts/slideLayout9.xml"/><Relationship Id="rId5" Type="http://schemas.openxmlformats.org/officeDocument/2006/relationships/image" Target="../media/image12.jpe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eu-cap-network.ec.europa.eu/publications/guidelines-evaluating-akis-strategic-approach-cap-strategic-plans_en#section--resources"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CDF947-A86D-EF4C-1702-B5774877D1F4}"/>
              </a:ext>
            </a:extLst>
          </p:cNvPr>
          <p:cNvSpPr>
            <a:spLocks noGrp="1"/>
          </p:cNvSpPr>
          <p:nvPr>
            <p:ph type="ctrTitle"/>
          </p:nvPr>
        </p:nvSpPr>
        <p:spPr>
          <a:xfrm>
            <a:off x="468312" y="1379844"/>
            <a:ext cx="8207375" cy="1683760"/>
          </a:xfrm>
        </p:spPr>
        <p:txBody>
          <a:bodyPr/>
          <a:lstStyle/>
          <a:p>
            <a:r>
              <a:rPr lang="en-IE" sz="4000" dirty="0" err="1"/>
              <a:t>Resumen</a:t>
            </a:r>
            <a:r>
              <a:rPr lang="en-IE" sz="4000" dirty="0"/>
              <a:t> de la </a:t>
            </a:r>
            <a:r>
              <a:rPr lang="en-IE" sz="4000" dirty="0" err="1"/>
              <a:t>jornada</a:t>
            </a:r>
            <a:r>
              <a:rPr lang="en-IE" sz="4000" dirty="0"/>
              <a:t> de </a:t>
            </a:r>
            <a:r>
              <a:rPr lang="en-IE" sz="4000" dirty="0" err="1"/>
              <a:t>capacitación</a:t>
            </a:r>
            <a:r>
              <a:rPr lang="en-IE" sz="4000" dirty="0"/>
              <a:t> </a:t>
            </a:r>
            <a:r>
              <a:rPr lang="en-IE" sz="4000" dirty="0" err="1"/>
              <a:t>sobre</a:t>
            </a:r>
            <a:r>
              <a:rPr lang="en-IE" sz="4000" dirty="0"/>
              <a:t> la </a:t>
            </a:r>
            <a:r>
              <a:rPr lang="en-IE" sz="4000" dirty="0" err="1"/>
              <a:t>evaluación</a:t>
            </a:r>
            <a:r>
              <a:rPr lang="en-IE" sz="4000" dirty="0"/>
              <a:t> de AKIS</a:t>
            </a:r>
            <a:endParaRPr lang="en-US" sz="4000" dirty="0"/>
          </a:p>
        </p:txBody>
      </p:sp>
      <p:sp>
        <p:nvSpPr>
          <p:cNvPr id="3" name="TextBox 2">
            <a:extLst>
              <a:ext uri="{FF2B5EF4-FFF2-40B4-BE49-F238E27FC236}">
                <a16:creationId xmlns:a16="http://schemas.microsoft.com/office/drawing/2014/main" id="{4CEC3D34-263F-EED1-344B-CEC21067B86B}"/>
              </a:ext>
            </a:extLst>
          </p:cNvPr>
          <p:cNvSpPr txBox="1"/>
          <p:nvPr/>
        </p:nvSpPr>
        <p:spPr>
          <a:xfrm>
            <a:off x="3376127" y="3660913"/>
            <a:ext cx="2281394" cy="276999"/>
          </a:xfrm>
          <a:prstGeom prst="rect">
            <a:avLst/>
          </a:prstGeom>
          <a:noFill/>
        </p:spPr>
        <p:txBody>
          <a:bodyPr wrap="none" lIns="91440" tIns="45720" rIns="91440" bIns="45720" rtlCol="0" anchor="t">
            <a:spAutoFit/>
          </a:bodyPr>
          <a:lstStyle/>
          <a:p>
            <a:pPr algn="ctr"/>
            <a:r>
              <a:rPr lang="es-ES" sz="1200" dirty="0"/>
              <a:t>Online, 25 de septiembre 2023</a:t>
            </a:r>
            <a:endParaRPr lang="es-ES" sz="1200" dirty="0">
              <a:cs typeface="Arial"/>
            </a:endParaRPr>
          </a:p>
        </p:txBody>
      </p:sp>
    </p:spTree>
    <p:extLst>
      <p:ext uri="{BB962C8B-B14F-4D97-AF65-F5344CB8AC3E}">
        <p14:creationId xmlns:p14="http://schemas.microsoft.com/office/powerpoint/2010/main" val="152161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93CF1-0710-8459-9F1A-13019B2BB3B3}"/>
              </a:ext>
            </a:extLst>
          </p:cNvPr>
          <p:cNvSpPr>
            <a:spLocks noGrp="1"/>
          </p:cNvSpPr>
          <p:nvPr>
            <p:ph type="title"/>
          </p:nvPr>
        </p:nvSpPr>
        <p:spPr>
          <a:noFill/>
        </p:spPr>
        <p:txBody>
          <a:bodyPr>
            <a:normAutofit fontScale="90000"/>
          </a:bodyPr>
          <a:lstStyle/>
          <a:p>
            <a:pPr algn="ctr"/>
            <a:r>
              <a:rPr lang="en-US" sz="3200" dirty="0" err="1"/>
              <a:t>Póngase</a:t>
            </a:r>
            <a:r>
              <a:rPr lang="en-US" sz="3200" dirty="0"/>
              <a:t> </a:t>
            </a:r>
            <a:r>
              <a:rPr lang="en-US" sz="3200" dirty="0" err="1"/>
              <a:t>en</a:t>
            </a:r>
            <a:r>
              <a:rPr lang="en-US" sz="3200" dirty="0"/>
              <a:t> </a:t>
            </a:r>
            <a:r>
              <a:rPr lang="en-US" sz="3200" dirty="0" err="1"/>
              <a:t>contacto</a:t>
            </a:r>
            <a:endParaRPr lang="en-150" sz="3200" dirty="0"/>
          </a:p>
        </p:txBody>
      </p:sp>
      <p:pic>
        <p:nvPicPr>
          <p:cNvPr id="9" name="Content Placeholder 8">
            <a:extLst>
              <a:ext uri="{FF2B5EF4-FFF2-40B4-BE49-F238E27FC236}">
                <a16:creationId xmlns:a16="http://schemas.microsoft.com/office/drawing/2014/main" id="{3B1D3082-0B9D-5E8F-83C1-F715F1AF6B50}"/>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6974908" y="1421641"/>
            <a:ext cx="1834121" cy="2614816"/>
          </a:xfrm>
          <a:prstGeom prst="rect">
            <a:avLst/>
          </a:prstGeom>
          <a:ln>
            <a:noFill/>
          </a:ln>
          <a:effectLst>
            <a:outerShdw blurRad="50800" dist="38100" dir="2700000" algn="tl" rotWithShape="0">
              <a:prstClr val="black">
                <a:alpha val="40000"/>
              </a:prstClr>
            </a:outerShdw>
          </a:effectLst>
        </p:spPr>
      </p:pic>
      <p:sp>
        <p:nvSpPr>
          <p:cNvPr id="7" name="Text Placeholder 6">
            <a:extLst>
              <a:ext uri="{FF2B5EF4-FFF2-40B4-BE49-F238E27FC236}">
                <a16:creationId xmlns:a16="http://schemas.microsoft.com/office/drawing/2014/main" id="{C85A1EC0-248E-2C1C-6118-5EDBF47A1FB4}"/>
              </a:ext>
            </a:extLst>
          </p:cNvPr>
          <p:cNvSpPr>
            <a:spLocks noGrp="1"/>
          </p:cNvSpPr>
          <p:nvPr>
            <p:ph type="body" sz="half" idx="2"/>
          </p:nvPr>
        </p:nvSpPr>
        <p:spPr>
          <a:xfrm>
            <a:off x="385420" y="1913578"/>
            <a:ext cx="3419077" cy="2760022"/>
          </a:xfrm>
        </p:spPr>
        <p:txBody>
          <a:bodyPr/>
          <a:lstStyle/>
          <a:p>
            <a:pPr algn="ctr" eaLnBrk="1" hangingPunct="1">
              <a:defRPr/>
            </a:pPr>
            <a:r>
              <a:rPr lang="en-GB" sz="1200" b="1" dirty="0">
                <a:solidFill>
                  <a:schemeClr val="tx1">
                    <a:lumMod val="75000"/>
                  </a:schemeClr>
                </a:solidFill>
                <a:cs typeface="Arial" panose="020B0604020202020204" pitchFamily="34" charset="0"/>
              </a:rPr>
              <a:t>European Evaluation </a:t>
            </a:r>
            <a:r>
              <a:rPr lang="en-GB" sz="1200" b="1">
                <a:solidFill>
                  <a:schemeClr val="tx1">
                    <a:lumMod val="75000"/>
                  </a:schemeClr>
                </a:solidFill>
                <a:cs typeface="Arial" panose="020B0604020202020204" pitchFamily="34" charset="0"/>
              </a:rPr>
              <a:t>Helpdesk de la PAC</a:t>
            </a:r>
            <a:endParaRPr lang="en-GB" sz="1200" b="1" dirty="0">
              <a:solidFill>
                <a:schemeClr val="tx1">
                  <a:lumMod val="75000"/>
                </a:schemeClr>
              </a:solidFill>
              <a:cs typeface="Arial" panose="020B0604020202020204" pitchFamily="34" charset="0"/>
            </a:endParaRPr>
          </a:p>
          <a:p>
            <a:pPr algn="ctr" eaLnBrk="1" hangingPunct="1">
              <a:defRPr/>
            </a:pPr>
            <a:r>
              <a:rPr lang="en-US" dirty="0">
                <a:solidFill>
                  <a:schemeClr val="accent3"/>
                </a:solidFill>
              </a:rPr>
              <a:t>evaluation@eucapnetwork.eu</a:t>
            </a:r>
            <a:endParaRPr lang="en-150" dirty="0">
              <a:solidFill>
                <a:schemeClr val="accent3"/>
              </a:solidFill>
            </a:endParaRPr>
          </a:p>
          <a:p>
            <a:pPr algn="ctr" eaLnBrk="1" hangingPunct="1">
              <a:defRPr/>
            </a:pPr>
            <a:r>
              <a:rPr lang="en-GB" sz="1200" dirty="0">
                <a:solidFill>
                  <a:schemeClr val="tx1">
                    <a:lumMod val="75000"/>
                  </a:schemeClr>
                </a:solidFill>
                <a:cs typeface="Arial" panose="020B0604020202020204" pitchFamily="34" charset="0"/>
              </a:rPr>
              <a:t>Rue </a:t>
            </a:r>
            <a:r>
              <a:rPr lang="en-GB" sz="1200" dirty="0" err="1">
                <a:solidFill>
                  <a:schemeClr val="tx1">
                    <a:lumMod val="75000"/>
                  </a:schemeClr>
                </a:solidFill>
                <a:cs typeface="Arial" panose="020B0604020202020204" pitchFamily="34" charset="0"/>
              </a:rPr>
              <a:t>Belliard</a:t>
            </a:r>
            <a:r>
              <a:rPr lang="en-GB" sz="1200" dirty="0">
                <a:solidFill>
                  <a:schemeClr val="tx1">
                    <a:lumMod val="75000"/>
                  </a:schemeClr>
                </a:solidFill>
                <a:cs typeface="Arial" panose="020B0604020202020204" pitchFamily="34" charset="0"/>
              </a:rPr>
              <a:t> 12 </a:t>
            </a:r>
          </a:p>
          <a:p>
            <a:pPr algn="ctr" eaLnBrk="1" hangingPunct="1">
              <a:defRPr/>
            </a:pPr>
            <a:r>
              <a:rPr lang="en-GB" sz="1200" dirty="0">
                <a:solidFill>
                  <a:schemeClr val="tx1">
                    <a:lumMod val="75000"/>
                  </a:schemeClr>
                </a:solidFill>
                <a:cs typeface="Arial" panose="020B0604020202020204" pitchFamily="34" charset="0"/>
              </a:rPr>
              <a:t>Brussels, Belgium</a:t>
            </a:r>
          </a:p>
          <a:p>
            <a:pPr algn="ctr" eaLnBrk="1" hangingPunct="1">
              <a:defRPr/>
            </a:pPr>
            <a:r>
              <a:rPr lang="en-GB" sz="1200" dirty="0">
                <a:solidFill>
                  <a:schemeClr val="tx1">
                    <a:lumMod val="75000"/>
                  </a:schemeClr>
                </a:solidFill>
                <a:cs typeface="Arial" panose="020B0604020202020204" pitchFamily="34" charset="0"/>
              </a:rPr>
              <a:t>Tel. +32 2 808 10 24</a:t>
            </a:r>
          </a:p>
          <a:p>
            <a:pPr algn="ctr" eaLnBrk="1" hangingPunct="1">
              <a:defRPr/>
            </a:pPr>
            <a:r>
              <a:rPr lang="en-US" sz="1200" dirty="0">
                <a:cs typeface="Arial" panose="020B0604020202020204" pitchFamily="34" charset="0"/>
                <a:hlinkClick r:id="rId3"/>
              </a:rPr>
              <a:t>https://eu-cap-network.ec.europa.eu/support/evaluation_en</a:t>
            </a:r>
            <a:r>
              <a:rPr lang="en-US" sz="1200" dirty="0">
                <a:cs typeface="Arial" panose="020B0604020202020204" pitchFamily="34" charset="0"/>
              </a:rPr>
              <a:t> </a:t>
            </a:r>
            <a:endParaRPr lang="en-GB" sz="1200" dirty="0">
              <a:cs typeface="Arial" panose="020B0604020202020204" pitchFamily="34" charset="0"/>
            </a:endParaRPr>
          </a:p>
          <a:p>
            <a:endParaRPr lang="en-US" dirty="0"/>
          </a:p>
        </p:txBody>
      </p:sp>
      <p:pic>
        <p:nvPicPr>
          <p:cNvPr id="1026" name="Picture 2" descr="Image">
            <a:extLst>
              <a:ext uri="{FF2B5EF4-FFF2-40B4-BE49-F238E27FC236}">
                <a16:creationId xmlns:a16="http://schemas.microsoft.com/office/drawing/2014/main" id="{DD7A7E4E-1609-9758-A90B-4F9D9C7C1BE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86487" y="2893532"/>
            <a:ext cx="2955981" cy="154932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2F16C600-28FB-A18A-1DF3-DB15AEE7F8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41207" y="1098106"/>
            <a:ext cx="2447552" cy="1630943"/>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58128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34466-E1F4-8838-B29B-0C63167F183C}"/>
              </a:ext>
            </a:extLst>
          </p:cNvPr>
          <p:cNvSpPr>
            <a:spLocks noGrp="1"/>
          </p:cNvSpPr>
          <p:nvPr>
            <p:ph type="title"/>
          </p:nvPr>
        </p:nvSpPr>
        <p:spPr>
          <a:xfrm>
            <a:off x="2588690" y="430511"/>
            <a:ext cx="6114157" cy="520343"/>
          </a:xfrm>
        </p:spPr>
        <p:txBody>
          <a:bodyPr>
            <a:normAutofit/>
          </a:bodyPr>
          <a:lstStyle/>
          <a:p>
            <a:r>
              <a:rPr lang="en-ES" sz="2400" dirty="0"/>
              <a:t>102 Participantes!</a:t>
            </a:r>
          </a:p>
        </p:txBody>
      </p:sp>
      <p:graphicFrame>
        <p:nvGraphicFramePr>
          <p:cNvPr id="5" name="Chart 4">
            <a:extLst>
              <a:ext uri="{FF2B5EF4-FFF2-40B4-BE49-F238E27FC236}">
                <a16:creationId xmlns:a16="http://schemas.microsoft.com/office/drawing/2014/main" id="{ED2A1A20-EEF6-0A3E-EE42-EAD5199EA4C0}"/>
              </a:ext>
            </a:extLst>
          </p:cNvPr>
          <p:cNvGraphicFramePr>
            <a:graphicFrameLocks/>
          </p:cNvGraphicFramePr>
          <p:nvPr>
            <p:extLst>
              <p:ext uri="{D42A27DB-BD31-4B8C-83A1-F6EECF244321}">
                <p14:modId xmlns:p14="http://schemas.microsoft.com/office/powerpoint/2010/main" val="487954504"/>
              </p:ext>
            </p:extLst>
          </p:nvPr>
        </p:nvGraphicFramePr>
        <p:xfrm>
          <a:off x="1421394" y="1033479"/>
          <a:ext cx="6618084" cy="383728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5840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D8D5FE-69C7-0F38-CA20-2C16001A34BE}"/>
              </a:ext>
            </a:extLst>
          </p:cNvPr>
          <p:cNvSpPr>
            <a:spLocks noGrp="1"/>
          </p:cNvSpPr>
          <p:nvPr>
            <p:ph type="title"/>
          </p:nvPr>
        </p:nvSpPr>
        <p:spPr>
          <a:xfrm>
            <a:off x="2523067" y="389466"/>
            <a:ext cx="6152620" cy="567266"/>
          </a:xfrm>
        </p:spPr>
        <p:txBody>
          <a:bodyPr>
            <a:normAutofit/>
          </a:bodyPr>
          <a:lstStyle/>
          <a:p>
            <a:r>
              <a:rPr lang="en-GB" sz="2400" b="1" dirty="0"/>
              <a:t>GUIA PARA LA EVALUACIÓN (2023)</a:t>
            </a:r>
            <a:endParaRPr lang="en-GB" sz="2400" dirty="0"/>
          </a:p>
        </p:txBody>
      </p:sp>
      <p:sp>
        <p:nvSpPr>
          <p:cNvPr id="5" name="Content Placeholder 4">
            <a:extLst>
              <a:ext uri="{FF2B5EF4-FFF2-40B4-BE49-F238E27FC236}">
                <a16:creationId xmlns:a16="http://schemas.microsoft.com/office/drawing/2014/main" id="{7F230F15-324A-98BA-0B2A-8DC212BE1834}"/>
              </a:ext>
            </a:extLst>
          </p:cNvPr>
          <p:cNvSpPr>
            <a:spLocks noGrp="1"/>
          </p:cNvSpPr>
          <p:nvPr>
            <p:ph idx="1"/>
          </p:nvPr>
        </p:nvSpPr>
        <p:spPr>
          <a:xfrm>
            <a:off x="527581" y="1176864"/>
            <a:ext cx="5441419" cy="3716869"/>
          </a:xfrm>
        </p:spPr>
        <p:txBody>
          <a:bodyPr>
            <a:normAutofit fontScale="32500" lnSpcReduction="20000"/>
          </a:bodyPr>
          <a:lstStyle/>
          <a:p>
            <a:pPr marL="0" indent="0" algn="ctr">
              <a:lnSpc>
                <a:spcPct val="120000"/>
              </a:lnSpc>
              <a:spcAft>
                <a:spcPts val="600"/>
              </a:spcAft>
              <a:buNone/>
            </a:pPr>
            <a:r>
              <a:rPr lang="es-ES" sz="8000" dirty="0"/>
              <a:t>Evaluación del enfoque estratégico AKIS en los planes estratégicos de la PAC</a:t>
            </a:r>
          </a:p>
          <a:p>
            <a:pPr marL="0" indent="0" algn="ctr">
              <a:lnSpc>
                <a:spcPct val="120000"/>
              </a:lnSpc>
              <a:spcAft>
                <a:spcPts val="600"/>
              </a:spcAft>
              <a:buNone/>
            </a:pPr>
            <a:r>
              <a:rPr lang="es-ES" sz="4600" dirty="0"/>
              <a:t>Publicado en el sitio web de la Red de la PAC de la UE: </a:t>
            </a:r>
            <a:r>
              <a:rPr lang="es-ES" sz="4600" dirty="0">
                <a:hlinkClick r:id="rId2"/>
              </a:rPr>
              <a:t>ENLACE</a:t>
            </a:r>
            <a:r>
              <a:rPr lang="es-ES" sz="4600" dirty="0"/>
              <a:t> </a:t>
            </a:r>
          </a:p>
          <a:p>
            <a:pPr marL="0" indent="0" algn="ctr">
              <a:lnSpc>
                <a:spcPct val="120000"/>
              </a:lnSpc>
              <a:spcAft>
                <a:spcPts val="600"/>
              </a:spcAft>
              <a:buNone/>
            </a:pPr>
            <a:r>
              <a:rPr lang="es-ES" sz="4600" dirty="0"/>
              <a:t>La guía no tiene carácter vinculante.</a:t>
            </a:r>
          </a:p>
          <a:p>
            <a:pPr marL="0" indent="0" algn="ctr">
              <a:lnSpc>
                <a:spcPct val="120000"/>
              </a:lnSpc>
              <a:spcAft>
                <a:spcPts val="600"/>
              </a:spcAft>
              <a:buNone/>
            </a:pPr>
            <a:r>
              <a:rPr lang="es-ES" sz="4600" dirty="0"/>
              <a:t>Su objetivo es proporcionar ejemplos de elementos de evaluación que puedan adaptarse a las necesidades y al contexto de los AKIS de los Estados miembros.</a:t>
            </a:r>
            <a:endParaRPr lang="en-GB" sz="4600" dirty="0"/>
          </a:p>
        </p:txBody>
      </p:sp>
      <p:pic>
        <p:nvPicPr>
          <p:cNvPr id="3" name="Picture 2" descr="A person in overalls holding a branch&#10;&#10;Description automatically generated with low confidence">
            <a:extLst>
              <a:ext uri="{FF2B5EF4-FFF2-40B4-BE49-F238E27FC236}">
                <a16:creationId xmlns:a16="http://schemas.microsoft.com/office/drawing/2014/main" id="{5DF63892-EC05-6850-D64D-9B6669A4757B}"/>
              </a:ext>
            </a:extLst>
          </p:cNvPr>
          <p:cNvPicPr>
            <a:picLocks noChangeAspect="1"/>
          </p:cNvPicPr>
          <p:nvPr/>
        </p:nvPicPr>
        <p:blipFill>
          <a:blip r:embed="rId3"/>
          <a:stretch>
            <a:fillRect/>
          </a:stretch>
        </p:blipFill>
        <p:spPr>
          <a:xfrm>
            <a:off x="6310640" y="982133"/>
            <a:ext cx="2442060" cy="3488267"/>
          </a:xfrm>
          <a:prstGeom prst="rect">
            <a:avLst/>
          </a:prstGeom>
        </p:spPr>
      </p:pic>
    </p:spTree>
    <p:extLst>
      <p:ext uri="{BB962C8B-B14F-4D97-AF65-F5344CB8AC3E}">
        <p14:creationId xmlns:p14="http://schemas.microsoft.com/office/powerpoint/2010/main" val="1062328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F230F15-324A-98BA-0B2A-8DC212BE1834}"/>
              </a:ext>
            </a:extLst>
          </p:cNvPr>
          <p:cNvSpPr>
            <a:spLocks noGrp="1"/>
          </p:cNvSpPr>
          <p:nvPr>
            <p:ph idx="1"/>
          </p:nvPr>
        </p:nvSpPr>
        <p:spPr>
          <a:xfrm>
            <a:off x="468312" y="1204578"/>
            <a:ext cx="8207375" cy="3469022"/>
          </a:xfrm>
        </p:spPr>
        <p:txBody>
          <a:bodyPr>
            <a:normAutofit fontScale="77500" lnSpcReduction="20000"/>
          </a:bodyPr>
          <a:lstStyle/>
          <a:p>
            <a:pPr>
              <a:lnSpc>
                <a:spcPct val="110000"/>
              </a:lnSpc>
              <a:spcAft>
                <a:spcPts val="600"/>
              </a:spcAft>
            </a:pPr>
            <a:r>
              <a:rPr lang="es-ES" dirty="0"/>
              <a:t>AKIS es un concepto sistémico para la transferencia de conocimientos entre los diferentes grupos destinatarios que utilizan y producen conocimientos para la agricultura y los ámbitos interrelacionados (va más allá del PEPAC)</a:t>
            </a:r>
          </a:p>
          <a:p>
            <a:pPr>
              <a:lnSpc>
                <a:spcPct val="110000"/>
              </a:lnSpc>
              <a:spcAft>
                <a:spcPts val="600"/>
              </a:spcAft>
            </a:pPr>
            <a:r>
              <a:rPr lang="es-ES" dirty="0"/>
              <a:t>En la PAC 2023-2027, el concepto de AKIS se ha integrado por primera vez en la arquitectura del programa.</a:t>
            </a:r>
          </a:p>
          <a:p>
            <a:pPr>
              <a:lnSpc>
                <a:spcPct val="110000"/>
              </a:lnSpc>
              <a:spcAft>
                <a:spcPts val="600"/>
              </a:spcAft>
            </a:pPr>
            <a:r>
              <a:rPr lang="es-ES" dirty="0"/>
              <a:t>En el capítulo 8 del PEPAC (Modernización: AKIS y digitalización), los Estados miembros describen su enfoque estratégico AKIS y las intervenciones relacionadas con AKIS.</a:t>
            </a:r>
          </a:p>
          <a:p>
            <a:pPr>
              <a:lnSpc>
                <a:spcPct val="110000"/>
              </a:lnSpc>
              <a:spcAft>
                <a:spcPts val="600"/>
              </a:spcAft>
            </a:pPr>
            <a:r>
              <a:rPr lang="es-ES" dirty="0"/>
              <a:t>Las intervenciones relacionadas con AKIS en el PEPAC se combinan de acuerdo con el enfoque estratégico de AKIS para contribuir a una mejor aplicación del Objetivo Transversal de modernización, intercambio de conocimientos, innovación y digitalización.</a:t>
            </a:r>
            <a:endParaRPr lang="en-GB" dirty="0"/>
          </a:p>
        </p:txBody>
      </p:sp>
      <p:sp>
        <p:nvSpPr>
          <p:cNvPr id="3" name="Title 2">
            <a:extLst>
              <a:ext uri="{FF2B5EF4-FFF2-40B4-BE49-F238E27FC236}">
                <a16:creationId xmlns:a16="http://schemas.microsoft.com/office/drawing/2014/main" id="{FDFD0ACD-7305-D1E7-86CC-DB9BD2419358}"/>
              </a:ext>
            </a:extLst>
          </p:cNvPr>
          <p:cNvSpPr>
            <a:spLocks noGrp="1"/>
          </p:cNvSpPr>
          <p:nvPr>
            <p:ph type="title"/>
          </p:nvPr>
        </p:nvSpPr>
        <p:spPr>
          <a:xfrm>
            <a:off x="2396063" y="395914"/>
            <a:ext cx="6443138" cy="628553"/>
          </a:xfrm>
        </p:spPr>
        <p:txBody>
          <a:bodyPr>
            <a:noAutofit/>
          </a:bodyPr>
          <a:lstStyle/>
          <a:p>
            <a:r>
              <a:rPr lang="es-ES" sz="2400" dirty="0"/>
              <a:t>AKIS en el Plan Estratégico de la PAC 2023-2027 (PEPAC)</a:t>
            </a:r>
            <a:endParaRPr lang="en-GB" sz="2400" dirty="0"/>
          </a:p>
        </p:txBody>
      </p:sp>
    </p:spTree>
    <p:extLst>
      <p:ext uri="{BB962C8B-B14F-4D97-AF65-F5344CB8AC3E}">
        <p14:creationId xmlns:p14="http://schemas.microsoft.com/office/powerpoint/2010/main" val="1827805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F230F15-324A-98BA-0B2A-8DC212BE1834}"/>
              </a:ext>
            </a:extLst>
          </p:cNvPr>
          <p:cNvSpPr>
            <a:spLocks noGrp="1"/>
          </p:cNvSpPr>
          <p:nvPr>
            <p:ph idx="1"/>
          </p:nvPr>
        </p:nvSpPr>
        <p:spPr>
          <a:xfrm>
            <a:off x="468312" y="1274028"/>
            <a:ext cx="8207375" cy="3469022"/>
          </a:xfrm>
        </p:spPr>
        <p:txBody>
          <a:bodyPr>
            <a:normAutofit fontScale="77500" lnSpcReduction="20000"/>
          </a:bodyPr>
          <a:lstStyle/>
          <a:p>
            <a:pPr>
              <a:lnSpc>
                <a:spcPct val="110000"/>
              </a:lnSpc>
              <a:spcAft>
                <a:spcPts val="600"/>
              </a:spcAft>
            </a:pPr>
            <a:r>
              <a:rPr lang="es-ES" dirty="0"/>
              <a:t>AKIS es un tema de evaluación específico y parte integrante del Objetivo Transversal que debe evaluarse (</a:t>
            </a:r>
            <a:r>
              <a:rPr lang="es-ES" i="1" dirty="0"/>
              <a:t>Art. 2(d)</a:t>
            </a:r>
            <a:r>
              <a:rPr lang="es-ES" dirty="0"/>
              <a:t>)</a:t>
            </a:r>
          </a:p>
          <a:p>
            <a:pPr>
              <a:lnSpc>
                <a:spcPct val="110000"/>
              </a:lnSpc>
              <a:spcAft>
                <a:spcPts val="600"/>
              </a:spcAft>
            </a:pPr>
            <a:r>
              <a:rPr lang="es-ES" dirty="0"/>
              <a:t>AKIS y la estrategia digital son los elementos de evaluación obligatorios para el Objetivo Transversal (</a:t>
            </a:r>
            <a:r>
              <a:rPr lang="es-ES" i="1" dirty="0"/>
              <a:t>Anexo 1</a:t>
            </a:r>
            <a:r>
              <a:rPr lang="es-ES" dirty="0"/>
              <a:t>)</a:t>
            </a:r>
          </a:p>
          <a:p>
            <a:pPr>
              <a:lnSpc>
                <a:spcPct val="110000"/>
              </a:lnSpc>
              <a:spcAft>
                <a:spcPts val="600"/>
              </a:spcAft>
            </a:pPr>
            <a:r>
              <a:rPr lang="es-ES" dirty="0"/>
              <a:t>El Objetivo Transversal, incluidos el AKIS y la estrategia digital, se evaluará una vez durante el período de ejecución (2023-2029) y una vez a posteriori (2031) (</a:t>
            </a:r>
            <a:r>
              <a:rPr lang="es-ES" i="1" dirty="0"/>
              <a:t>Art. 2 y 3</a:t>
            </a:r>
            <a:r>
              <a:rPr lang="es-ES" dirty="0"/>
              <a:t>).</a:t>
            </a:r>
          </a:p>
          <a:p>
            <a:pPr>
              <a:lnSpc>
                <a:spcPct val="110000"/>
              </a:lnSpc>
              <a:spcAft>
                <a:spcPts val="600"/>
              </a:spcAft>
            </a:pPr>
            <a:r>
              <a:rPr lang="es-ES" dirty="0"/>
              <a:t>Para la evaluación del Objetivo Transversal, el AKIS y la estrategia digital, los Estados miembros definirán preguntas de evaluación y factores de éxito que cubran los cinco criterios de evaluación (</a:t>
            </a:r>
            <a:r>
              <a:rPr lang="es-ES" i="1" dirty="0"/>
              <a:t>Art. 1, apartado 1</a:t>
            </a:r>
            <a:r>
              <a:rPr lang="es-ES" dirty="0"/>
              <a:t>). </a:t>
            </a:r>
          </a:p>
          <a:p>
            <a:pPr>
              <a:lnSpc>
                <a:spcPct val="110000"/>
              </a:lnSpc>
              <a:spcAft>
                <a:spcPts val="600"/>
              </a:spcAft>
            </a:pPr>
            <a:r>
              <a:rPr lang="es-ES" dirty="0"/>
              <a:t>Los resultados iniciales de la evaluación deben estar disponibles a tiempo para poder preparar el siguiente período del Plan Estratégico de la PAC (2028-2035) (</a:t>
            </a:r>
            <a:r>
              <a:rPr lang="es-ES" i="1" dirty="0"/>
              <a:t>Art. 2(e)</a:t>
            </a:r>
            <a:r>
              <a:rPr lang="es-ES" dirty="0"/>
              <a:t>)</a:t>
            </a:r>
            <a:endParaRPr lang="en-GB" dirty="0"/>
          </a:p>
        </p:txBody>
      </p:sp>
      <p:sp>
        <p:nvSpPr>
          <p:cNvPr id="3" name="Title 2">
            <a:extLst>
              <a:ext uri="{FF2B5EF4-FFF2-40B4-BE49-F238E27FC236}">
                <a16:creationId xmlns:a16="http://schemas.microsoft.com/office/drawing/2014/main" id="{FDFD0ACD-7305-D1E7-86CC-DB9BD2419358}"/>
              </a:ext>
            </a:extLst>
          </p:cNvPr>
          <p:cNvSpPr>
            <a:spLocks noGrp="1"/>
          </p:cNvSpPr>
          <p:nvPr>
            <p:ph type="title"/>
          </p:nvPr>
        </p:nvSpPr>
        <p:spPr>
          <a:xfrm>
            <a:off x="2268415" y="203968"/>
            <a:ext cx="6682154" cy="873578"/>
          </a:xfrm>
        </p:spPr>
        <p:txBody>
          <a:bodyPr>
            <a:noAutofit/>
          </a:bodyPr>
          <a:lstStyle/>
          <a:p>
            <a:r>
              <a:rPr lang="es-ES" sz="2400" dirty="0"/>
              <a:t>Evaluación del enfoque estratégico de AKIS (Reglamento de Ejecución (UE) </a:t>
            </a:r>
            <a:r>
              <a:rPr lang="es-ES" sz="2400" dirty="0" err="1"/>
              <a:t>nº</a:t>
            </a:r>
            <a:r>
              <a:rPr lang="es-ES" sz="2400" dirty="0"/>
              <a:t> 2022/1475)</a:t>
            </a:r>
            <a:endParaRPr lang="en-GB" sz="2400" i="1" dirty="0"/>
          </a:p>
        </p:txBody>
      </p:sp>
    </p:spTree>
    <p:extLst>
      <p:ext uri="{BB962C8B-B14F-4D97-AF65-F5344CB8AC3E}">
        <p14:creationId xmlns:p14="http://schemas.microsoft.com/office/powerpoint/2010/main" val="3132866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F230F15-324A-98BA-0B2A-8DC212BE1834}"/>
              </a:ext>
            </a:extLst>
          </p:cNvPr>
          <p:cNvSpPr>
            <a:spLocks noGrp="1"/>
          </p:cNvSpPr>
          <p:nvPr>
            <p:ph idx="1"/>
          </p:nvPr>
        </p:nvSpPr>
        <p:spPr>
          <a:xfrm>
            <a:off x="468312" y="1274028"/>
            <a:ext cx="8207375" cy="2727604"/>
          </a:xfrm>
        </p:spPr>
        <p:txBody>
          <a:bodyPr>
            <a:normAutofit/>
          </a:bodyPr>
          <a:lstStyle/>
          <a:p>
            <a:pPr marL="0" indent="0">
              <a:lnSpc>
                <a:spcPct val="110000"/>
              </a:lnSpc>
              <a:spcAft>
                <a:spcPts val="600"/>
              </a:spcAft>
              <a:buNone/>
            </a:pPr>
            <a:r>
              <a:rPr lang="es-ES" dirty="0"/>
              <a:t>Objetivo principal </a:t>
            </a:r>
            <a:r>
              <a:rPr lang="es-ES" sz="1700" dirty="0"/>
              <a:t>(</a:t>
            </a:r>
            <a:r>
              <a:rPr lang="es-ES" sz="1700" i="1" dirty="0"/>
              <a:t>foco principal de la guía</a:t>
            </a:r>
            <a:r>
              <a:rPr lang="es-ES" sz="1700" dirty="0"/>
              <a:t>)</a:t>
            </a:r>
            <a:r>
              <a:rPr lang="es-ES" dirty="0"/>
              <a:t>: </a:t>
            </a:r>
          </a:p>
          <a:p>
            <a:pPr algn="just">
              <a:spcAft>
                <a:spcPts val="600"/>
              </a:spcAft>
            </a:pPr>
            <a:r>
              <a:rPr lang="es-ES" dirty="0"/>
              <a:t>Contribución del enfoque estratégico AKIS a la </a:t>
            </a:r>
            <a:r>
              <a:rPr lang="es-ES" b="1" dirty="0"/>
              <a:t>consecución del objetivo transversal </a:t>
            </a:r>
            <a:r>
              <a:rPr lang="es-ES" dirty="0"/>
              <a:t>relativo a la modernización de la agricultura y las zonas rurales, y a la </a:t>
            </a:r>
            <a:r>
              <a:rPr lang="es-ES" b="1" dirty="0"/>
              <a:t>consecución de otros objetivos específicos </a:t>
            </a:r>
            <a:r>
              <a:rPr lang="es-ES" dirty="0"/>
              <a:t>relevantes abordados por el Plan Estratégico de la PAC.</a:t>
            </a:r>
          </a:p>
        </p:txBody>
      </p:sp>
      <p:sp>
        <p:nvSpPr>
          <p:cNvPr id="3" name="Title 2">
            <a:extLst>
              <a:ext uri="{FF2B5EF4-FFF2-40B4-BE49-F238E27FC236}">
                <a16:creationId xmlns:a16="http://schemas.microsoft.com/office/drawing/2014/main" id="{FDFD0ACD-7305-D1E7-86CC-DB9BD2419358}"/>
              </a:ext>
            </a:extLst>
          </p:cNvPr>
          <p:cNvSpPr>
            <a:spLocks noGrp="1"/>
          </p:cNvSpPr>
          <p:nvPr>
            <p:ph type="title"/>
          </p:nvPr>
        </p:nvSpPr>
        <p:spPr>
          <a:xfrm>
            <a:off x="2396063" y="395914"/>
            <a:ext cx="6443138" cy="726830"/>
          </a:xfrm>
        </p:spPr>
        <p:txBody>
          <a:bodyPr>
            <a:noAutofit/>
          </a:bodyPr>
          <a:lstStyle/>
          <a:p>
            <a:r>
              <a:rPr lang="en-GB" sz="2800" dirty="0" err="1"/>
              <a:t>Objetivos</a:t>
            </a:r>
            <a:r>
              <a:rPr lang="en-GB" sz="2800" dirty="0"/>
              <a:t> de la </a:t>
            </a:r>
            <a:r>
              <a:rPr lang="en-GB" sz="2800" dirty="0" err="1"/>
              <a:t>evaluación</a:t>
            </a:r>
            <a:endParaRPr lang="en-GB" sz="2800" i="1" dirty="0"/>
          </a:p>
        </p:txBody>
      </p:sp>
    </p:spTree>
    <p:extLst>
      <p:ext uri="{BB962C8B-B14F-4D97-AF65-F5344CB8AC3E}">
        <p14:creationId xmlns:p14="http://schemas.microsoft.com/office/powerpoint/2010/main" val="4100125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FD0ACD-7305-D1E7-86CC-DB9BD2419358}"/>
              </a:ext>
            </a:extLst>
          </p:cNvPr>
          <p:cNvSpPr>
            <a:spLocks noGrp="1"/>
          </p:cNvSpPr>
          <p:nvPr>
            <p:ph type="title"/>
          </p:nvPr>
        </p:nvSpPr>
        <p:spPr>
          <a:xfrm>
            <a:off x="2396063" y="365686"/>
            <a:ext cx="6443138" cy="726830"/>
          </a:xfrm>
        </p:spPr>
        <p:txBody>
          <a:bodyPr>
            <a:noAutofit/>
          </a:bodyPr>
          <a:lstStyle/>
          <a:p>
            <a:r>
              <a:rPr lang="es-ES" sz="2400" dirty="0"/>
              <a:t>Temas / elementos clave recomendados para evaluar el enfoque estratégico de AKIS</a:t>
            </a:r>
            <a:endParaRPr lang="en-GB" sz="2400" i="1" dirty="0"/>
          </a:p>
        </p:txBody>
      </p:sp>
      <p:graphicFrame>
        <p:nvGraphicFramePr>
          <p:cNvPr id="6" name="Table 6">
            <a:extLst>
              <a:ext uri="{FF2B5EF4-FFF2-40B4-BE49-F238E27FC236}">
                <a16:creationId xmlns:a16="http://schemas.microsoft.com/office/drawing/2014/main" id="{DDC9291E-F7ED-451A-EDDF-A2B48C5D96D2}"/>
              </a:ext>
            </a:extLst>
          </p:cNvPr>
          <p:cNvGraphicFramePr>
            <a:graphicFrameLocks noGrp="1"/>
          </p:cNvGraphicFramePr>
          <p:nvPr>
            <p:ph idx="1"/>
            <p:extLst>
              <p:ext uri="{D42A27DB-BD31-4B8C-83A1-F6EECF244321}">
                <p14:modId xmlns:p14="http://schemas.microsoft.com/office/powerpoint/2010/main" val="1972621365"/>
              </p:ext>
            </p:extLst>
          </p:nvPr>
        </p:nvGraphicFramePr>
        <p:xfrm>
          <a:off x="858840" y="1294760"/>
          <a:ext cx="7234958" cy="3153120"/>
        </p:xfrm>
        <a:graphic>
          <a:graphicData uri="http://schemas.openxmlformats.org/drawingml/2006/table">
            <a:tbl>
              <a:tblPr firstRow="1" bandRow="1">
                <a:tableStyleId>{5C22544A-7EE6-4342-B048-85BDC9FD1C3A}</a:tableStyleId>
              </a:tblPr>
              <a:tblGrid>
                <a:gridCol w="7234958">
                  <a:extLst>
                    <a:ext uri="{9D8B030D-6E8A-4147-A177-3AD203B41FA5}">
                      <a16:colId xmlns:a16="http://schemas.microsoft.com/office/drawing/2014/main" val="2574952340"/>
                    </a:ext>
                  </a:extLst>
                </a:gridCol>
              </a:tblGrid>
              <a:tr h="370840">
                <a:tc>
                  <a:txBody>
                    <a:bodyPr/>
                    <a:lstStyle/>
                    <a:p>
                      <a:r>
                        <a:rPr lang="es-ES_tradnl" sz="1050" noProof="0" dirty="0"/>
                        <a:t>Elementos clave a evaluar</a:t>
                      </a:r>
                    </a:p>
                  </a:txBody>
                  <a:tcPr/>
                </a:tc>
                <a:extLst>
                  <a:ext uri="{0D108BD9-81ED-4DB2-BD59-A6C34878D82A}">
                    <a16:rowId xmlns:a16="http://schemas.microsoft.com/office/drawing/2014/main" val="1842029652"/>
                  </a:ext>
                </a:extLst>
              </a:tr>
              <a:tr h="370840">
                <a:tc>
                  <a:txBody>
                    <a:bodyPr/>
                    <a:lstStyle/>
                    <a:p>
                      <a:pPr>
                        <a:spcBef>
                          <a:spcPts val="600"/>
                        </a:spcBef>
                      </a:pPr>
                      <a:r>
                        <a:rPr lang="es-ES" sz="1050" dirty="0"/>
                        <a:t>1. </a:t>
                      </a:r>
                      <a:r>
                        <a:rPr lang="es-ES" sz="1050" b="1" dirty="0"/>
                        <a:t>Elementos de diseño </a:t>
                      </a:r>
                      <a:r>
                        <a:rPr lang="es-ES" sz="1050" dirty="0"/>
                        <a:t>del enfoque estratégico de AKIS</a:t>
                      </a:r>
                      <a:endParaRPr lang="en-GB" sz="1050" dirty="0"/>
                    </a:p>
                  </a:txBody>
                  <a:tcPr marT="72000" marB="72000"/>
                </a:tc>
                <a:extLst>
                  <a:ext uri="{0D108BD9-81ED-4DB2-BD59-A6C34878D82A}">
                    <a16:rowId xmlns:a16="http://schemas.microsoft.com/office/drawing/2014/main" val="2067831402"/>
                  </a:ext>
                </a:extLst>
              </a:tr>
              <a:tr h="370840">
                <a:tc>
                  <a:txBody>
                    <a:bodyPr/>
                    <a:lstStyle/>
                    <a:p>
                      <a:pPr>
                        <a:spcBef>
                          <a:spcPts val="600"/>
                        </a:spcBef>
                      </a:pPr>
                      <a:r>
                        <a:rPr lang="es-ES" sz="1050" dirty="0"/>
                        <a:t>2.</a:t>
                      </a:r>
                      <a:r>
                        <a:rPr lang="es-ES" sz="1050" b="1" dirty="0"/>
                        <a:t> Procedimientos de ejecución </a:t>
                      </a:r>
                      <a:r>
                        <a:rPr lang="es-ES" sz="1050" dirty="0"/>
                        <a:t>relacionadas con el enfoque estratégico de AKIS</a:t>
                      </a:r>
                      <a:endParaRPr lang="en-GB" sz="1050" dirty="0"/>
                    </a:p>
                  </a:txBody>
                  <a:tcPr marT="72000" marB="72000"/>
                </a:tc>
                <a:extLst>
                  <a:ext uri="{0D108BD9-81ED-4DB2-BD59-A6C34878D82A}">
                    <a16:rowId xmlns:a16="http://schemas.microsoft.com/office/drawing/2014/main" val="2020584253"/>
                  </a:ext>
                </a:extLst>
              </a:tr>
              <a:tr h="370840">
                <a:tc>
                  <a:txBody>
                    <a:bodyPr/>
                    <a:lstStyle/>
                    <a:p>
                      <a:pPr>
                        <a:spcBef>
                          <a:spcPts val="600"/>
                        </a:spcBef>
                      </a:pPr>
                      <a:r>
                        <a:rPr lang="es-ES" sz="1050" dirty="0"/>
                        <a:t>3. </a:t>
                      </a:r>
                      <a:r>
                        <a:rPr lang="es-ES" sz="1050" b="1" dirty="0"/>
                        <a:t>Flujos de conocimiento y fortalecimiento </a:t>
                      </a:r>
                      <a:r>
                        <a:rPr lang="es-ES" sz="1050" dirty="0"/>
                        <a:t>de los vínculos entre investigación y práctica</a:t>
                      </a:r>
                      <a:endParaRPr lang="en-GB" sz="1050" b="1" dirty="0"/>
                    </a:p>
                  </a:txBody>
                  <a:tcPr marT="72000" marB="72000"/>
                </a:tc>
                <a:extLst>
                  <a:ext uri="{0D108BD9-81ED-4DB2-BD59-A6C34878D82A}">
                    <a16:rowId xmlns:a16="http://schemas.microsoft.com/office/drawing/2014/main" val="935223691"/>
                  </a:ext>
                </a:extLst>
              </a:tr>
              <a:tr h="370840">
                <a:tc>
                  <a:txBody>
                    <a:bodyPr/>
                    <a:lstStyle/>
                    <a:p>
                      <a:pPr>
                        <a:spcBef>
                          <a:spcPts val="600"/>
                        </a:spcBef>
                      </a:pPr>
                      <a:r>
                        <a:rPr lang="es-ES" sz="1050" dirty="0"/>
                        <a:t>4. Refuerzo del </a:t>
                      </a:r>
                      <a:r>
                        <a:rPr lang="es-ES" sz="1050" b="1" dirty="0"/>
                        <a:t>asesoramiento </a:t>
                      </a:r>
                      <a:r>
                        <a:rPr lang="es-ES" sz="1050" dirty="0"/>
                        <a:t>a las explotaciones y fomento de </a:t>
                      </a:r>
                      <a:r>
                        <a:rPr lang="es-ES" sz="1050" b="1" dirty="0"/>
                        <a:t>la interconexión </a:t>
                      </a:r>
                      <a:r>
                        <a:rPr lang="es-ES" sz="1050" dirty="0"/>
                        <a:t>de todos los asesores dentro de AKIS.</a:t>
                      </a:r>
                      <a:endParaRPr lang="en-GB" sz="1050" dirty="0"/>
                    </a:p>
                  </a:txBody>
                  <a:tcPr marT="72000" marB="72000"/>
                </a:tc>
                <a:extLst>
                  <a:ext uri="{0D108BD9-81ED-4DB2-BD59-A6C34878D82A}">
                    <a16:rowId xmlns:a16="http://schemas.microsoft.com/office/drawing/2014/main" val="3097318571"/>
                  </a:ext>
                </a:extLst>
              </a:tr>
              <a:tr h="370840">
                <a:tc>
                  <a:txBody>
                    <a:bodyPr/>
                    <a:lstStyle/>
                    <a:p>
                      <a:pPr>
                        <a:spcBef>
                          <a:spcPts val="600"/>
                        </a:spcBef>
                      </a:pPr>
                      <a:r>
                        <a:rPr lang="es-ES" sz="1050" dirty="0"/>
                        <a:t>5. </a:t>
                      </a:r>
                      <a:r>
                        <a:rPr lang="es-ES" sz="1050" b="1" dirty="0"/>
                        <a:t>Innovaciones</a:t>
                      </a:r>
                      <a:r>
                        <a:rPr lang="es-ES" sz="1050" dirty="0"/>
                        <a:t> y servicios de apoyo a la innovación (SAI)</a:t>
                      </a:r>
                      <a:endParaRPr lang="en-GB" sz="1050" dirty="0"/>
                    </a:p>
                  </a:txBody>
                  <a:tcPr marT="72000" marB="72000"/>
                </a:tc>
                <a:extLst>
                  <a:ext uri="{0D108BD9-81ED-4DB2-BD59-A6C34878D82A}">
                    <a16:rowId xmlns:a16="http://schemas.microsoft.com/office/drawing/2014/main" val="261350479"/>
                  </a:ext>
                </a:extLst>
              </a:tr>
              <a:tr h="370840">
                <a:tc>
                  <a:txBody>
                    <a:bodyPr/>
                    <a:lstStyle/>
                    <a:p>
                      <a:pPr>
                        <a:spcBef>
                          <a:spcPts val="600"/>
                        </a:spcBef>
                      </a:pPr>
                      <a:r>
                        <a:rPr lang="es-ES" sz="1050" dirty="0"/>
                        <a:t>6. </a:t>
                      </a:r>
                      <a:r>
                        <a:rPr lang="es-ES" sz="1050" b="1" dirty="0"/>
                        <a:t>Digitalización</a:t>
                      </a:r>
                      <a:r>
                        <a:rPr lang="es-ES" sz="1050" dirty="0"/>
                        <a:t>, centrándose en el uso eficaz de las tecnologías de la información y la comunicación para mejorar el intercambio de conocimientos.</a:t>
                      </a:r>
                      <a:endParaRPr lang="en-GB" sz="1050" dirty="0"/>
                    </a:p>
                  </a:txBody>
                  <a:tcPr marT="72000" marB="72000"/>
                </a:tc>
                <a:extLst>
                  <a:ext uri="{0D108BD9-81ED-4DB2-BD59-A6C34878D82A}">
                    <a16:rowId xmlns:a16="http://schemas.microsoft.com/office/drawing/2014/main" val="1217648493"/>
                  </a:ext>
                </a:extLst>
              </a:tr>
              <a:tr h="370840">
                <a:tc>
                  <a:txBody>
                    <a:bodyPr/>
                    <a:lstStyle/>
                    <a:p>
                      <a:pPr>
                        <a:spcBef>
                          <a:spcPts val="600"/>
                        </a:spcBef>
                      </a:pPr>
                      <a:r>
                        <a:rPr lang="en-GB" sz="1050" dirty="0"/>
                        <a:t>7. </a:t>
                      </a:r>
                      <a:r>
                        <a:rPr lang="en-GB" sz="1050" dirty="0" err="1"/>
                        <a:t>Complementariedades</a:t>
                      </a:r>
                      <a:endParaRPr lang="en-GB" sz="1050" dirty="0"/>
                    </a:p>
                  </a:txBody>
                  <a:tcPr marT="72000" marB="72000"/>
                </a:tc>
                <a:extLst>
                  <a:ext uri="{0D108BD9-81ED-4DB2-BD59-A6C34878D82A}">
                    <a16:rowId xmlns:a16="http://schemas.microsoft.com/office/drawing/2014/main" val="3398357697"/>
                  </a:ext>
                </a:extLst>
              </a:tr>
            </a:tbl>
          </a:graphicData>
        </a:graphic>
      </p:graphicFrame>
    </p:spTree>
    <p:extLst>
      <p:ext uri="{BB962C8B-B14F-4D97-AF65-F5344CB8AC3E}">
        <p14:creationId xmlns:p14="http://schemas.microsoft.com/office/powerpoint/2010/main" val="919291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A5D97-E1BF-C143-81B2-F290CB6FD42A}"/>
              </a:ext>
            </a:extLst>
          </p:cNvPr>
          <p:cNvSpPr>
            <a:spLocks noGrp="1"/>
          </p:cNvSpPr>
          <p:nvPr>
            <p:ph type="title"/>
          </p:nvPr>
        </p:nvSpPr>
        <p:spPr>
          <a:xfrm>
            <a:off x="2498159" y="380773"/>
            <a:ext cx="6114157" cy="520343"/>
          </a:xfrm>
        </p:spPr>
        <p:txBody>
          <a:bodyPr>
            <a:normAutofit/>
          </a:bodyPr>
          <a:lstStyle/>
          <a:p>
            <a:r>
              <a:rPr lang="es-ES" sz="2400" dirty="0"/>
              <a:t>Puntos clave del debate</a:t>
            </a:r>
            <a:endParaRPr lang="en-150" sz="2400" dirty="0"/>
          </a:p>
        </p:txBody>
      </p:sp>
      <p:sp>
        <p:nvSpPr>
          <p:cNvPr id="3" name="Content Placeholder 2">
            <a:extLst>
              <a:ext uri="{FF2B5EF4-FFF2-40B4-BE49-F238E27FC236}">
                <a16:creationId xmlns:a16="http://schemas.microsoft.com/office/drawing/2014/main" id="{CD5EA727-5A66-C8AB-A71C-B8E655BB19F5}"/>
              </a:ext>
            </a:extLst>
          </p:cNvPr>
          <p:cNvSpPr>
            <a:spLocks noGrp="1"/>
          </p:cNvSpPr>
          <p:nvPr>
            <p:ph sz="half" idx="1"/>
          </p:nvPr>
        </p:nvSpPr>
        <p:spPr>
          <a:xfrm>
            <a:off x="404942" y="1070465"/>
            <a:ext cx="8207374" cy="3307556"/>
          </a:xfrm>
        </p:spPr>
        <p:txBody>
          <a:bodyPr>
            <a:normAutofit/>
          </a:bodyPr>
          <a:lstStyle/>
          <a:p>
            <a:r>
              <a:rPr lang="es-ES_tradnl" dirty="0"/>
              <a:t>La evaluación de AKIS muy relevante en ES: país con los números más altos de grupos operativos </a:t>
            </a:r>
            <a:r>
              <a:rPr lang="es-ES_tradnl" sz="1400" dirty="0"/>
              <a:t>(</a:t>
            </a:r>
            <a:r>
              <a:rPr lang="es-ES_tradnl" sz="1400" dirty="0">
                <a:solidFill>
                  <a:srgbClr val="FF8B1F"/>
                </a:solidFill>
                <a:sym typeface="Wingdings" pitchFamily="2" charset="2"/>
              </a:rPr>
              <a:t> </a:t>
            </a:r>
            <a:r>
              <a:rPr lang="es-ES_tradnl" sz="1400" dirty="0">
                <a:solidFill>
                  <a:srgbClr val="FF8B1F"/>
                </a:solidFill>
              </a:rPr>
              <a:t>estudio en curso, HD</a:t>
            </a:r>
            <a:r>
              <a:rPr lang="es-ES_tradnl" sz="1400" dirty="0"/>
              <a:t>)</a:t>
            </a:r>
          </a:p>
          <a:p>
            <a:r>
              <a:rPr lang="es-ES_tradnl" dirty="0"/>
              <a:t>Ecosistemas de innovación progresando:</a:t>
            </a:r>
          </a:p>
          <a:p>
            <a:pPr lvl="1"/>
            <a:r>
              <a:rPr lang="es-ES_tradnl" dirty="0"/>
              <a:t>Sistemas agrícolas sostenibles</a:t>
            </a:r>
          </a:p>
          <a:p>
            <a:pPr lvl="1"/>
            <a:r>
              <a:rPr lang="es-ES_tradnl" dirty="0"/>
              <a:t>Valor añadido para la biodiversidad</a:t>
            </a:r>
          </a:p>
          <a:p>
            <a:pPr lvl="1"/>
            <a:r>
              <a:rPr lang="es-ES_tradnl" dirty="0"/>
              <a:t>Empoderamiento local</a:t>
            </a:r>
          </a:p>
          <a:p>
            <a:r>
              <a:rPr lang="es-ES_tradnl" dirty="0"/>
              <a:t>Análisis de redes teniendo en cuenta nuevos actores y capacidad de territorios para valorizar la financiación </a:t>
            </a:r>
          </a:p>
          <a:p>
            <a:r>
              <a:rPr lang="es-ES_tradnl" dirty="0"/>
              <a:t>Necesidad de reflexionar sobre la evaluación del asesoramiento</a:t>
            </a:r>
          </a:p>
        </p:txBody>
      </p:sp>
      <p:sp>
        <p:nvSpPr>
          <p:cNvPr id="6" name="Right Brace 5">
            <a:extLst>
              <a:ext uri="{FF2B5EF4-FFF2-40B4-BE49-F238E27FC236}">
                <a16:creationId xmlns:a16="http://schemas.microsoft.com/office/drawing/2014/main" id="{8712D206-848D-6154-D345-333F9329DB80}"/>
              </a:ext>
            </a:extLst>
          </p:cNvPr>
          <p:cNvSpPr/>
          <p:nvPr/>
        </p:nvSpPr>
        <p:spPr>
          <a:xfrm>
            <a:off x="4599160" y="2137271"/>
            <a:ext cx="271604" cy="832918"/>
          </a:xfrm>
          <a:prstGeom prst="rightBrace">
            <a:avLst/>
          </a:prstGeom>
          <a:noFill/>
          <a:ln w="12700">
            <a:solidFill>
              <a:srgbClr val="FF8B1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ES"/>
          </a:p>
        </p:txBody>
      </p:sp>
      <p:sp>
        <p:nvSpPr>
          <p:cNvPr id="7" name="TextBox 6">
            <a:extLst>
              <a:ext uri="{FF2B5EF4-FFF2-40B4-BE49-F238E27FC236}">
                <a16:creationId xmlns:a16="http://schemas.microsoft.com/office/drawing/2014/main" id="{C7E0DA6D-372B-5EF2-389D-64D8755EAA5C}"/>
              </a:ext>
            </a:extLst>
          </p:cNvPr>
          <p:cNvSpPr txBox="1"/>
          <p:nvPr/>
        </p:nvSpPr>
        <p:spPr>
          <a:xfrm>
            <a:off x="4861710" y="2292121"/>
            <a:ext cx="2888055" cy="523220"/>
          </a:xfrm>
          <a:prstGeom prst="rect">
            <a:avLst/>
          </a:prstGeom>
          <a:noFill/>
        </p:spPr>
        <p:txBody>
          <a:bodyPr wrap="square" rtlCol="0">
            <a:spAutoFit/>
          </a:bodyPr>
          <a:lstStyle/>
          <a:p>
            <a:r>
              <a:rPr lang="en-ES" sz="1400" dirty="0">
                <a:solidFill>
                  <a:srgbClr val="FF8B1F"/>
                </a:solidFill>
              </a:rPr>
              <a:t>Nueva PAC: objetivos sociales y medioambientales</a:t>
            </a:r>
          </a:p>
        </p:txBody>
      </p:sp>
      <p:sp>
        <p:nvSpPr>
          <p:cNvPr id="10" name="TextBox 9">
            <a:extLst>
              <a:ext uri="{FF2B5EF4-FFF2-40B4-BE49-F238E27FC236}">
                <a16:creationId xmlns:a16="http://schemas.microsoft.com/office/drawing/2014/main" id="{197E506F-CB58-1E70-055E-86D8278E15F1}"/>
              </a:ext>
            </a:extLst>
          </p:cNvPr>
          <p:cNvSpPr txBox="1"/>
          <p:nvPr/>
        </p:nvSpPr>
        <p:spPr>
          <a:xfrm>
            <a:off x="2860895" y="4369900"/>
            <a:ext cx="3693814" cy="523220"/>
          </a:xfrm>
          <a:prstGeom prst="rect">
            <a:avLst/>
          </a:prstGeom>
          <a:noFill/>
        </p:spPr>
        <p:txBody>
          <a:bodyPr wrap="square">
            <a:spAutoFit/>
          </a:bodyPr>
          <a:lstStyle/>
          <a:p>
            <a:r>
              <a:rPr lang="es-ES_tradnl" sz="1400" dirty="0">
                <a:solidFill>
                  <a:srgbClr val="FF8B1F"/>
                </a:solidFill>
                <a:sym typeface="Wingdings" pitchFamily="2" charset="2"/>
              </a:rPr>
              <a:t>importante evaluar calidad y satisfacción con los servicios de asesoramiento</a:t>
            </a:r>
            <a:endParaRPr lang="en-ES" sz="1400" dirty="0"/>
          </a:p>
        </p:txBody>
      </p:sp>
      <p:sp>
        <p:nvSpPr>
          <p:cNvPr id="12" name="Right Brace 11">
            <a:extLst>
              <a:ext uri="{FF2B5EF4-FFF2-40B4-BE49-F238E27FC236}">
                <a16:creationId xmlns:a16="http://schemas.microsoft.com/office/drawing/2014/main" id="{E1523342-D4AD-C904-E473-1AA80C5AA0CB}"/>
              </a:ext>
            </a:extLst>
          </p:cNvPr>
          <p:cNvSpPr/>
          <p:nvPr/>
        </p:nvSpPr>
        <p:spPr>
          <a:xfrm rot="5400000">
            <a:off x="4381154" y="2543306"/>
            <a:ext cx="327368" cy="3367889"/>
          </a:xfrm>
          <a:prstGeom prst="rightBrace">
            <a:avLst/>
          </a:prstGeom>
          <a:noFill/>
          <a:ln w="12700">
            <a:solidFill>
              <a:srgbClr val="FF8B1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ES"/>
          </a:p>
        </p:txBody>
      </p:sp>
    </p:spTree>
    <p:extLst>
      <p:ext uri="{BB962C8B-B14F-4D97-AF65-F5344CB8AC3E}">
        <p14:creationId xmlns:p14="http://schemas.microsoft.com/office/powerpoint/2010/main" val="2099665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A5D97-E1BF-C143-81B2-F290CB6FD42A}"/>
              </a:ext>
            </a:extLst>
          </p:cNvPr>
          <p:cNvSpPr>
            <a:spLocks noGrp="1"/>
          </p:cNvSpPr>
          <p:nvPr>
            <p:ph type="title"/>
          </p:nvPr>
        </p:nvSpPr>
        <p:spPr/>
        <p:txBody>
          <a:bodyPr>
            <a:normAutofit/>
          </a:bodyPr>
          <a:lstStyle/>
          <a:p>
            <a:r>
              <a:rPr lang="es-ES" sz="2400" dirty="0"/>
              <a:t>Conclusiones de la jornada</a:t>
            </a:r>
            <a:endParaRPr lang="en-150" sz="2400" dirty="0"/>
          </a:p>
        </p:txBody>
      </p:sp>
      <p:sp>
        <p:nvSpPr>
          <p:cNvPr id="3" name="Content Placeholder 2">
            <a:extLst>
              <a:ext uri="{FF2B5EF4-FFF2-40B4-BE49-F238E27FC236}">
                <a16:creationId xmlns:a16="http://schemas.microsoft.com/office/drawing/2014/main" id="{CD5EA727-5A66-C8AB-A71C-B8E655BB19F5}"/>
              </a:ext>
            </a:extLst>
          </p:cNvPr>
          <p:cNvSpPr>
            <a:spLocks noGrp="1"/>
          </p:cNvSpPr>
          <p:nvPr>
            <p:ph sz="half" idx="1"/>
          </p:nvPr>
        </p:nvSpPr>
        <p:spPr>
          <a:xfrm>
            <a:off x="468313" y="1369219"/>
            <a:ext cx="8207374" cy="3307556"/>
          </a:xfrm>
        </p:spPr>
        <p:txBody>
          <a:bodyPr/>
          <a:lstStyle/>
          <a:p>
            <a:r>
              <a:rPr lang="es-ES_tradnl" dirty="0"/>
              <a:t>Evaluación del AKIS muy compleja </a:t>
            </a:r>
          </a:p>
          <a:p>
            <a:r>
              <a:rPr lang="es-ES_tradnl" dirty="0"/>
              <a:t>Debe abordarse de manera transversal y con tiempo</a:t>
            </a:r>
          </a:p>
          <a:p>
            <a:r>
              <a:rPr lang="es-ES_tradnl" dirty="0"/>
              <a:t>Entender la guía para la evaluación de AKIS y saber dónde enfocar</a:t>
            </a:r>
          </a:p>
          <a:p>
            <a:r>
              <a:rPr lang="es-ES_tradnl" dirty="0"/>
              <a:t>La evaluación de AKIS no es sólo un ejercicio entre la CE y unos pocos actores (ministerio, equipo de evaluación, autoridades de gestión regionales)</a:t>
            </a:r>
          </a:p>
          <a:p>
            <a:pPr marL="179388" indent="0">
              <a:buNone/>
            </a:pPr>
            <a:r>
              <a:rPr lang="es-ES_tradnl" dirty="0">
                <a:solidFill>
                  <a:srgbClr val="FF8B1F"/>
                </a:solidFill>
                <a:sym typeface="Wingdings" pitchFamily="2" charset="2"/>
              </a:rPr>
              <a:t> </a:t>
            </a:r>
            <a:r>
              <a:rPr lang="es-ES_tradnl" dirty="0">
                <a:sym typeface="Wingdings" pitchFamily="2" charset="2"/>
              </a:rPr>
              <a:t>e</a:t>
            </a:r>
            <a:r>
              <a:rPr lang="es-ES_tradnl" dirty="0"/>
              <a:t>ste ejercicio debe servir al sector y asegurar su participación</a:t>
            </a:r>
          </a:p>
        </p:txBody>
      </p:sp>
    </p:spTree>
    <p:extLst>
      <p:ext uri="{BB962C8B-B14F-4D97-AF65-F5344CB8AC3E}">
        <p14:creationId xmlns:p14="http://schemas.microsoft.com/office/powerpoint/2010/main" val="900676514"/>
      </p:ext>
    </p:extLst>
  </p:cSld>
  <p:clrMapOvr>
    <a:masterClrMapping/>
  </p:clrMapOvr>
</p:sld>
</file>

<file path=ppt/theme/theme1.xml><?xml version="1.0" encoding="utf-8"?>
<a:theme xmlns:a="http://schemas.openxmlformats.org/drawingml/2006/main" name="Evaluation">
  <a:themeElements>
    <a:clrScheme name="EU CAP Network">
      <a:dk1>
        <a:srgbClr val="000000"/>
      </a:dk1>
      <a:lt1>
        <a:srgbClr val="FFFFFF"/>
      </a:lt1>
      <a:dk2>
        <a:srgbClr val="44546A"/>
      </a:dk2>
      <a:lt2>
        <a:srgbClr val="E7E6E6"/>
      </a:lt2>
      <a:accent1>
        <a:srgbClr val="8FB928"/>
      </a:accent1>
      <a:accent2>
        <a:srgbClr val="F5C300"/>
      </a:accent2>
      <a:accent3>
        <a:srgbClr val="FF8B1F"/>
      </a:accent3>
      <a:accent4>
        <a:srgbClr val="8FD1DF"/>
      </a:accent4>
      <a:accent5>
        <a:srgbClr val="BD2C5D"/>
      </a:accent5>
      <a:accent6>
        <a:srgbClr val="A15F91"/>
      </a:accent6>
      <a:hlink>
        <a:srgbClr val="49A69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UCAPNetwork_PPT_template" id="{F79DDF65-421C-2849-946B-E851FEAFCF0F}" vid="{C7927F83-B8F7-4B4E-848D-D67E3209750E}"/>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F585C8B3D77D84E8D1093A76E33CC55" ma:contentTypeVersion="17" ma:contentTypeDescription="Create a new document." ma:contentTypeScope="" ma:versionID="ed4599bb37abb67ad63e515d12a4033d">
  <xsd:schema xmlns:xsd="http://www.w3.org/2001/XMLSchema" xmlns:xs="http://www.w3.org/2001/XMLSchema" xmlns:p="http://schemas.microsoft.com/office/2006/metadata/properties" xmlns:ns2="b451a935-ee2e-450d-bd8d-866790079c1a" xmlns:ns3="46b535dd-2427-4fcf-8f62-52f4e63ad713" targetNamespace="http://schemas.microsoft.com/office/2006/metadata/properties" ma:root="true" ma:fieldsID="5ec4719cd5f7aa4c2df54787b78acd34" ns2:_="" ns3:_="">
    <xsd:import namespace="b451a935-ee2e-450d-bd8d-866790079c1a"/>
    <xsd:import namespace="46b535dd-2427-4fcf-8f62-52f4e63ad71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51a935-ee2e-450d-bd8d-866790079c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6b535dd-2427-4fcf-8f62-52f4e63ad71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f93b0c6-345e-4bc0-b695-1aa636859ccf}" ma:internalName="TaxCatchAll" ma:showField="CatchAllData" ma:web="46b535dd-2427-4fcf-8f62-52f4e63ad71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46b535dd-2427-4fcf-8f62-52f4e63ad713" xsi:nil="true"/>
    <lcf76f155ced4ddcb4097134ff3c332f xmlns="b451a935-ee2e-450d-bd8d-866790079c1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5383F71-F7AC-4B49-B03C-D4E555642766}">
  <ds:schemaRefs>
    <ds:schemaRef ds:uri="http://schemas.microsoft.com/sharepoint/v3/contenttype/forms"/>
  </ds:schemaRefs>
</ds:datastoreItem>
</file>

<file path=customXml/itemProps2.xml><?xml version="1.0" encoding="utf-8"?>
<ds:datastoreItem xmlns:ds="http://schemas.openxmlformats.org/officeDocument/2006/customXml" ds:itemID="{7AAD52F9-1A2A-4334-8B39-11B4AA2826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51a935-ee2e-450d-bd8d-866790079c1a"/>
    <ds:schemaRef ds:uri="46b535dd-2427-4fcf-8f62-52f4e63ad7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F584063-D557-448B-90E5-5FD58AEDC53F}">
  <ds:schemaRefs>
    <ds:schemaRef ds:uri="http://purl.org/dc/elements/1.1/"/>
    <ds:schemaRef ds:uri="http://purl.org/dc/terms/"/>
    <ds:schemaRef ds:uri="http://purl.org/dc/dcmitype/"/>
    <ds:schemaRef ds:uri="46b535dd-2427-4fcf-8f62-52f4e63ad713"/>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b451a935-ee2e-450d-bd8d-866790079c1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EUCAPNetwork_PPT_TemplateEvaluation (2)</Template>
  <TotalTime>1219</TotalTime>
  <Words>1125</Words>
  <Application>Microsoft Macintosh PowerPoint</Application>
  <PresentationFormat>On-screen Show (16:9)</PresentationFormat>
  <Paragraphs>67</Paragraphs>
  <Slides>10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Arial Black</vt:lpstr>
      <vt:lpstr>Arial Light</vt:lpstr>
      <vt:lpstr>Calibri</vt:lpstr>
      <vt:lpstr>Evaluation</vt:lpstr>
      <vt:lpstr>Resumen de la jornada de capacitación sobre la evaluación de AKIS</vt:lpstr>
      <vt:lpstr>102 Participantes!</vt:lpstr>
      <vt:lpstr>GUIA PARA LA EVALUACIÓN (2023)</vt:lpstr>
      <vt:lpstr>AKIS en el Plan Estratégico de la PAC 2023-2027 (PEPAC)</vt:lpstr>
      <vt:lpstr>Evaluación del enfoque estratégico de AKIS (Reglamento de Ejecución (UE) nº 2022/1475)</vt:lpstr>
      <vt:lpstr>Objetivos de la evaluación</vt:lpstr>
      <vt:lpstr>Temas / elementos clave recomendados para evaluar el enfoque estratégico de AKIS</vt:lpstr>
      <vt:lpstr>Puntos clave del debate</vt:lpstr>
      <vt:lpstr>Conclusiones de la jornada</vt:lpstr>
      <vt:lpstr>Póngase en contacto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Update on the activities of the Evaluation Helpdesk</dc:title>
  <dc:creator>Hannes Wimmer</dc:creator>
  <cp:lastModifiedBy>Marili Parissaki</cp:lastModifiedBy>
  <cp:revision>21</cp:revision>
  <dcterms:created xsi:type="dcterms:W3CDTF">2023-07-07T07:35:32Z</dcterms:created>
  <dcterms:modified xsi:type="dcterms:W3CDTF">2023-10-20T15:57:33Z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0x0101008F585C8B3D77D84E8D1093A76E33CC55</vt:lpwstr>
  </property>
  <property fmtid="{D5CDD505-2E9C-101B-9397-08002B2CF9AE}" pid="3" name="MediaServiceImageTags">
    <vt:lpwstr/>
  </property>
  <property fmtid="{D5CDD505-2E9C-101B-9397-08002B2CF9AE}" pid="4" name="MSIP_Label_6bd9ddd1-4d20-43f6-abfa-fc3c07406f94_Enabled">
    <vt:lpwstr>true</vt:lpwstr>
  </property>
  <property fmtid="{D5CDD505-2E9C-101B-9397-08002B2CF9AE}" pid="5" name="MSIP_Label_6bd9ddd1-4d20-43f6-abfa-fc3c07406f94_SetDate">
    <vt:lpwstr>2023-07-10T12:55:51Z</vt:lpwstr>
  </property>
  <property fmtid="{D5CDD505-2E9C-101B-9397-08002B2CF9AE}" pid="6" name="MSIP_Label_6bd9ddd1-4d20-43f6-abfa-fc3c07406f94_Method">
    <vt:lpwstr>Standard</vt:lpwstr>
  </property>
  <property fmtid="{D5CDD505-2E9C-101B-9397-08002B2CF9AE}" pid="7" name="MSIP_Label_6bd9ddd1-4d20-43f6-abfa-fc3c07406f94_Name">
    <vt:lpwstr>Commission Use</vt:lpwstr>
  </property>
  <property fmtid="{D5CDD505-2E9C-101B-9397-08002B2CF9AE}" pid="8" name="MSIP_Label_6bd9ddd1-4d20-43f6-abfa-fc3c07406f94_SiteId">
    <vt:lpwstr>b24c8b06-522c-46fe-9080-70926f8dddb1</vt:lpwstr>
  </property>
  <property fmtid="{D5CDD505-2E9C-101B-9397-08002B2CF9AE}" pid="9" name="MSIP_Label_6bd9ddd1-4d20-43f6-abfa-fc3c07406f94_ActionId">
    <vt:lpwstr>84b5b3a2-53d5-403b-abf2-abc80b1f4014</vt:lpwstr>
  </property>
  <property fmtid="{D5CDD505-2E9C-101B-9397-08002B2CF9AE}" pid="10" name="MSIP_Label_6bd9ddd1-4d20-43f6-abfa-fc3c07406f94_ContentBits">
    <vt:lpwstr>0</vt:lpwstr>
  </property>
</Properties>
</file>