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59" r:id="rId4"/>
    <p:sldId id="268" r:id="rId5"/>
    <p:sldId id="270" r:id="rId6"/>
    <p:sldId id="272" r:id="rId7"/>
    <p:sldId id="271" r:id="rId8"/>
    <p:sldId id="273" r:id="rId9"/>
    <p:sldId id="265" r:id="rId10"/>
    <p:sldId id="261" r:id="rId11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807" autoAdjust="0"/>
  </p:normalViewPr>
  <p:slideViewPr>
    <p:cSldViewPr snapToGrid="0">
      <p:cViewPr varScale="1">
        <p:scale>
          <a:sx n="111" d="100"/>
          <a:sy n="111" d="100"/>
        </p:scale>
        <p:origin x="4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01018-E4A6-487F-A0FE-C1DB0AAB2564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C3345-655C-484B-980A-29060B202A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4340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1061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0461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4043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3537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1528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0219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2107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3345-655C-484B-980A-29060B202AFD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930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C8740D-5E5E-A544-ACF9-80ECE8800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7A4E499-23BC-644D-B984-6956FC55B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541C01-F588-C467-8BED-B40D06325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3C13AF-471D-25F4-D6B4-4111B32AF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2B5092-EDB8-5FC2-8420-26817542B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4876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1E9DA5-B17C-90DD-3D6B-D8D634B4E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4D6E48B-6525-80CB-7599-75717A157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2769BF-E50B-DF1A-43F1-1C43E37D4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1272B2-9E37-5165-4F3E-F30DFAAA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6955A1F-154E-D0D6-43B0-BDC7C95E2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518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969889-D83A-73D5-5D7B-7CC2BDD467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A1E69D8-EB73-DE73-13AE-2D1E592D3A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C8A2B2-B79B-CE95-FC3E-1B7669F84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B0F6BC-7FAA-7A4F-8F56-B6CA1F7CC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06B68B-084F-1567-A520-8BC2DBCBF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065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962F9-5BDB-1A81-295A-38248346C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502A8E-9CF8-2D7D-A547-88CB78083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13155F-DD8E-BE15-9AAE-7D3995CA2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3428F8-0A09-0A7B-4043-B466DA9AE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698AC1-B5A9-D278-E1BA-D4686F73F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06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2B5903-26C0-D5D2-DF64-39BD8802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DB8F364-7EE6-4344-E666-7958A52B8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6389-D3AF-08D6-2B67-05B796A00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A0BDDD-22F7-5FDE-1ADF-609C786B9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3283BC-0F6A-A7B8-2167-9E1DE0C0E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00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AFC4F3-B0CC-5D69-ACE8-6010C4629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A27493-2275-F1AA-045B-2B96109647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1CC4174-29D9-381C-41DB-E79FFD504B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ED94A38-27F7-EC18-FFF7-BB196337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8B68FE1-6942-B161-9ADA-D5B308615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FABCA6B-449E-BF96-3133-4FCE7E5CA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9339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C2F8F-A84F-541C-68E6-8B0B2D037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8BA155-9D37-BA06-F333-E79C4B75B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F1DF231-6EE2-410F-294D-F851B3D50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E9385DA-A62C-748E-CFC8-CE45FB7073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9C6B4B7-2185-06B1-A98F-9A752024A5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AE10C31-F674-95FC-87AB-881C8FCDA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CC64131-F52C-2C92-668E-3DCA32DE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1FDD0D6-1D2E-5D5C-002A-0896BF234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5993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5CEA9-BE82-3753-63A1-F98D10BD3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D95C6AB-BF8E-E2F0-449A-E5400E6F0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F315054-FF51-9392-CB08-48BA7955D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BB8CF65-DABA-5A45-8D34-A76988D23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3260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86466F7-54ED-E7D1-BEF4-678C01CF5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97D6AC-0C1D-7D1C-C79F-B4B8ADC7C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5A1DF8B-5C15-A308-313D-BB5759272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3399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5992C-9E26-CF79-4BB1-846298D79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77C2A3-83C1-7763-298B-B663C8A19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DC2247-8C63-C614-F484-4084F846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CC5C9CB-5F54-797F-3206-3D462D989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4F192BD-B335-7496-AB75-E47ED0CED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D81C4B-52DA-F94B-9766-0D1D0951A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954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6B57B2-24AD-B2D4-ECE9-5CBB5001C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6405CF9-4756-02CE-35FA-4BC12E4DA7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081D155-F4D3-3B19-C563-362DC6667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83D165-1046-59B8-B2D8-83410D3F2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0C8658-9A26-26C2-9ABB-75CFB04F7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F960E5-4354-46F5-A6D1-3A16734E0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3308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4956BDC-E421-80F0-C840-DFE81E8D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150F2E3-C9A9-CC17-35E1-99F7FC72B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389A22-2981-D396-33E9-A058028988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306BE-AEEE-4269-AD90-4FBA84A65FFF}" type="datetimeFigureOut">
              <a:rPr lang="es-ES" smtClean="0"/>
              <a:t>18/10/2023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06709F-74DC-16B7-12C1-45EDD684E4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24067F-A99F-0381-5703-E96189D85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E9D59-8986-453B-A3F4-5AD98CFC3F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752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.pn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9.svg"/><Relationship Id="rId10" Type="http://schemas.openxmlformats.org/officeDocument/2006/relationships/image" Target="../media/image8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>
            <a:extLst>
              <a:ext uri="{FF2B5EF4-FFF2-40B4-BE49-F238E27FC236}">
                <a16:creationId xmlns:a16="http://schemas.microsoft.com/office/drawing/2014/main" id="{23A7EDFB-49B4-8BF2-1CC3-D291C95DFE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-5" t="-11" r="27791" b="56183"/>
          <a:stretch/>
        </p:blipFill>
        <p:spPr>
          <a:xfrm>
            <a:off x="0" y="0"/>
            <a:ext cx="12204000" cy="68760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E0ECFF58-EA0B-73C6-0663-3E9347E2DD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000"/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3018" y="2627806"/>
            <a:ext cx="10146797" cy="3779482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D33D4D09-848A-4383-2138-217ADB31D9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97C84A61-E571-7340-E845-287DD711D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57" name="CuadroTexto 56">
            <a:extLst>
              <a:ext uri="{FF2B5EF4-FFF2-40B4-BE49-F238E27FC236}">
                <a16:creationId xmlns:a16="http://schemas.microsoft.com/office/drawing/2014/main" id="{8CEE0527-A00E-AFD7-8F86-EFF93E6F6C13}"/>
              </a:ext>
            </a:extLst>
          </p:cNvPr>
          <p:cNvSpPr txBox="1"/>
          <p:nvPr/>
        </p:nvSpPr>
        <p:spPr>
          <a:xfrm>
            <a:off x="505103" y="578698"/>
            <a:ext cx="70479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 smtClean="0">
                <a:solidFill>
                  <a:schemeClr val="accent1">
                    <a:lumMod val="75000"/>
                  </a:schemeClr>
                </a:solidFill>
              </a:rPr>
              <a:t>EL PAPEL DEL EQUIPO EVALUADOR EN LA EVALUACIÓN DEL PEPAC</a:t>
            </a:r>
            <a:endParaRPr lang="es-E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7" name="Imagen 66">
            <a:extLst>
              <a:ext uri="{FF2B5EF4-FFF2-40B4-BE49-F238E27FC236}">
                <a16:creationId xmlns:a16="http://schemas.microsoft.com/office/drawing/2014/main" id="{860681BA-8C08-2BEE-1E6A-D58BDB8321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81824" y="4051181"/>
            <a:ext cx="823586" cy="45719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B4D3AB06-281F-D31E-75FE-CAD6C6338C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46531" y="579282"/>
            <a:ext cx="3070860" cy="2336164"/>
          </a:xfrm>
          <a:prstGeom prst="rect">
            <a:avLst/>
          </a:prstGeom>
        </p:spPr>
      </p:pic>
      <p:pic>
        <p:nvPicPr>
          <p:cNvPr id="12" name="Imagen 11" descr="Texto&#10;&#10;Descripción generada automáticamente">
            <a:extLst>
              <a:ext uri="{FF2B5EF4-FFF2-40B4-BE49-F238E27FC236}">
                <a16:creationId xmlns:a16="http://schemas.microsoft.com/office/drawing/2014/main" id="{80EF5CE0-24B2-0E5B-AC69-1D515E1C329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982" y="5543252"/>
            <a:ext cx="2178409" cy="62173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8675" y="3608844"/>
            <a:ext cx="2903655" cy="96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66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>
            <a:extLst>
              <a:ext uri="{FF2B5EF4-FFF2-40B4-BE49-F238E27FC236}">
                <a16:creationId xmlns:a16="http://schemas.microsoft.com/office/drawing/2014/main" id="{23A7EDFB-49B4-8BF2-1CC3-D291C95DFE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-5" t="-11" r="27791" b="56183"/>
          <a:stretch/>
        </p:blipFill>
        <p:spPr>
          <a:xfrm>
            <a:off x="0" y="0"/>
            <a:ext cx="12204000" cy="68760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E0ECFF58-EA0B-73C6-0663-3E9347E2DD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000"/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74080" y="4003249"/>
            <a:ext cx="6628142" cy="2468852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97C84A61-E571-7340-E845-287DD711D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FD8134B0-2E3E-784A-B902-4B26D7FCCD0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6391" y="5109735"/>
            <a:ext cx="6648768" cy="153717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2C73082-F3E4-6C4C-9352-E3363B392830}"/>
              </a:ext>
            </a:extLst>
          </p:cNvPr>
          <p:cNvSpPr txBox="1"/>
          <p:nvPr/>
        </p:nvSpPr>
        <p:spPr>
          <a:xfrm>
            <a:off x="1028700" y="1742783"/>
            <a:ext cx="9890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200" dirty="0">
                <a:latin typeface="Bitter" pitchFamily="2" charset="0"/>
              </a:rPr>
              <a:t>Muchas gracias</a:t>
            </a:r>
            <a:br>
              <a:rPr lang="es-ES" sz="7200" dirty="0">
                <a:latin typeface="Bitter" pitchFamily="2" charset="0"/>
              </a:rPr>
            </a:br>
            <a:r>
              <a:rPr lang="es-ES" sz="7200" dirty="0">
                <a:latin typeface="Bitter" pitchFamily="2" charset="0"/>
              </a:rPr>
              <a:t>por su </a:t>
            </a:r>
            <a:r>
              <a:rPr lang="es-ES" sz="7200" dirty="0" smtClean="0">
                <a:latin typeface="Bitter" pitchFamily="2" charset="0"/>
              </a:rPr>
              <a:t>atención</a:t>
            </a:r>
          </a:p>
          <a:p>
            <a:pPr algn="ctr"/>
            <a:endParaRPr lang="es-ES" sz="1200" dirty="0">
              <a:latin typeface="Bitter" pitchFamily="2" charset="0"/>
            </a:endParaRPr>
          </a:p>
          <a:p>
            <a:pPr algn="ctr"/>
            <a:endParaRPr lang="es-ES" sz="1200" dirty="0" smtClean="0">
              <a:latin typeface="Bitter" pitchFamily="2" charset="0"/>
            </a:endParaRPr>
          </a:p>
          <a:p>
            <a:pPr algn="ctr"/>
            <a:endParaRPr lang="es-ES" sz="1200" dirty="0">
              <a:latin typeface="Bitter" pitchFamily="2" charset="0"/>
            </a:endParaRPr>
          </a:p>
          <a:p>
            <a:pPr algn="ctr"/>
            <a:endParaRPr lang="es-ES" sz="1200" dirty="0" smtClean="0">
              <a:latin typeface="Bitter" pitchFamily="2" charset="0"/>
            </a:endParaRPr>
          </a:p>
          <a:p>
            <a:pPr algn="ctr"/>
            <a:endParaRPr lang="es-ES" sz="1200" dirty="0">
              <a:latin typeface="Bitter" pitchFamily="2" charset="0"/>
            </a:endParaRPr>
          </a:p>
          <a:p>
            <a:endParaRPr lang="es-ES" sz="1200" dirty="0">
              <a:latin typeface="Bitter" pitchFamily="2" charset="0"/>
            </a:endParaRPr>
          </a:p>
        </p:txBody>
      </p:sp>
      <p:pic>
        <p:nvPicPr>
          <p:cNvPr id="4" name="Imagen 3" descr="Texto&#10;&#10;Descripción generada automáticamente">
            <a:extLst>
              <a:ext uri="{FF2B5EF4-FFF2-40B4-BE49-F238E27FC236}">
                <a16:creationId xmlns:a16="http://schemas.microsoft.com/office/drawing/2014/main" id="{AE7DA68C-F4BC-E716-676C-4F487089994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47" y="442677"/>
            <a:ext cx="2155066" cy="615077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D33D4D09-848A-4383-2138-217ADB31D9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54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8668" y="5664509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6C01CC4C-64FA-A81C-AB7B-DE10109E5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349" y="205243"/>
            <a:ext cx="8907966" cy="1325563"/>
          </a:xfrm>
        </p:spPr>
        <p:txBody>
          <a:bodyPr/>
          <a:lstStyle/>
          <a:p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Contexto de la evaluación del PEPAC</a:t>
            </a:r>
            <a:endParaRPr lang="es-E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lipse 1"/>
          <p:cNvSpPr/>
          <p:nvPr/>
        </p:nvSpPr>
        <p:spPr>
          <a:xfrm>
            <a:off x="219730" y="1293852"/>
            <a:ext cx="11432469" cy="4805114"/>
          </a:xfrm>
          <a:prstGeom prst="ellipse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000" dirty="0"/>
          </a:p>
        </p:txBody>
      </p:sp>
      <p:sp>
        <p:nvSpPr>
          <p:cNvPr id="21" name="Elipse 20"/>
          <p:cNvSpPr/>
          <p:nvPr/>
        </p:nvSpPr>
        <p:spPr>
          <a:xfrm>
            <a:off x="6116717" y="3665615"/>
            <a:ext cx="3992231" cy="16822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Unidades del Ministerio</a:t>
            </a:r>
            <a:endParaRPr lang="es-ES" sz="2200" dirty="0"/>
          </a:p>
        </p:txBody>
      </p:sp>
      <p:sp>
        <p:nvSpPr>
          <p:cNvPr id="27" name="Elipse 26"/>
          <p:cNvSpPr/>
          <p:nvPr/>
        </p:nvSpPr>
        <p:spPr>
          <a:xfrm>
            <a:off x="2193902" y="3694493"/>
            <a:ext cx="3911664" cy="165333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Ámbitos territoriales </a:t>
            </a:r>
            <a:endParaRPr lang="es-ES" sz="2200" dirty="0"/>
          </a:p>
        </p:txBody>
      </p:sp>
      <p:sp>
        <p:nvSpPr>
          <p:cNvPr id="3" name="CuadroTexto 2"/>
          <p:cNvSpPr txBox="1"/>
          <p:nvPr/>
        </p:nvSpPr>
        <p:spPr>
          <a:xfrm>
            <a:off x="4447847" y="1885128"/>
            <a:ext cx="34628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 smtClean="0">
                <a:solidFill>
                  <a:schemeClr val="accent1">
                    <a:lumMod val="50000"/>
                  </a:schemeClr>
                </a:solidFill>
              </a:rPr>
              <a:t>AUTORIDAD DE GESTIÓN</a:t>
            </a:r>
            <a:endParaRPr lang="es-ES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4301682" y="2397206"/>
            <a:ext cx="34628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chemeClr val="accent1">
                    <a:lumMod val="50000"/>
                  </a:schemeClr>
                </a:solidFill>
              </a:rPr>
              <a:t>EQUIPO EVALUADOR</a:t>
            </a:r>
            <a:endParaRPr lang="es-ES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Flecha curvada hacia la izquierda 12"/>
          <p:cNvSpPr/>
          <p:nvPr/>
        </p:nvSpPr>
        <p:spPr>
          <a:xfrm rot="19328225">
            <a:off x="8179473" y="1710811"/>
            <a:ext cx="754650" cy="1846170"/>
          </a:xfrm>
          <a:prstGeom prst="curvedLeft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9" name="Flecha curvada hacia la izquierda 28"/>
          <p:cNvSpPr/>
          <p:nvPr/>
        </p:nvSpPr>
        <p:spPr>
          <a:xfrm rot="12998204">
            <a:off x="3023076" y="1502626"/>
            <a:ext cx="754650" cy="2083310"/>
          </a:xfrm>
          <a:prstGeom prst="curvedLeft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4" name="Flecha curvada hacia la derecha 13"/>
          <p:cNvSpPr/>
          <p:nvPr/>
        </p:nvSpPr>
        <p:spPr>
          <a:xfrm rot="10263563">
            <a:off x="7610199" y="2380033"/>
            <a:ext cx="715490" cy="1320800"/>
          </a:xfrm>
          <a:prstGeom prst="curvedRightArrow">
            <a:avLst>
              <a:gd name="adj1" fmla="val 25000"/>
              <a:gd name="adj2" fmla="val 50000"/>
              <a:gd name="adj3" fmla="val 42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30" name="Flecha curvada hacia la derecha 29"/>
          <p:cNvSpPr/>
          <p:nvPr/>
        </p:nvSpPr>
        <p:spPr>
          <a:xfrm rot="1397203">
            <a:off x="3799428" y="2468788"/>
            <a:ext cx="715490" cy="1320800"/>
          </a:xfrm>
          <a:prstGeom prst="curvedRightArrow">
            <a:avLst>
              <a:gd name="adj1" fmla="val 25000"/>
              <a:gd name="adj2" fmla="val 50000"/>
              <a:gd name="adj3" fmla="val 42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193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2" y="5673138"/>
            <a:ext cx="3870322" cy="894809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4CE536B7-4DA8-95D8-652A-85840A9F96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68222" y="2044939"/>
            <a:ext cx="3050267" cy="437204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 amt="50000"/>
          </a:blip>
          <a:srcRect l="-5" t="-11" r="27791" b="56183"/>
          <a:stretch/>
        </p:blipFill>
        <p:spPr>
          <a:xfrm>
            <a:off x="11151" y="-1800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398" y="268945"/>
            <a:ext cx="9581502" cy="719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3000" b="1" dirty="0" smtClean="0">
                <a:solidFill>
                  <a:schemeClr val="accent1">
                    <a:lumMod val="75000"/>
                  </a:schemeClr>
                </a:solidFill>
              </a:rPr>
              <a:t>ACTIVIDADES A EMPRENDER POR EL EQUIPO EVALUADOR</a:t>
            </a:r>
            <a:endParaRPr lang="es-E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 txBox="1">
            <a:spLocks/>
          </p:cNvSpPr>
          <p:nvPr/>
        </p:nvSpPr>
        <p:spPr>
          <a:xfrm>
            <a:off x="286398" y="1187460"/>
            <a:ext cx="9822550" cy="4612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Apoyo</a:t>
            </a:r>
            <a:r>
              <a:rPr lang="es-ES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materia de seguimiento y evaluación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Realización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herramientas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de utilidad para la </a:t>
            </a: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evaluación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evaluaciones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Detección de necesidades de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capacitación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y desarrollo de actividades de capacitación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es-ES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es-ES" sz="2400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es-E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457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2" y="5673138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-1800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398" y="268945"/>
            <a:ext cx="9162401" cy="71951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APOYO EN MATERIA DE SEGUIMIENTO Y EVALUACIÓN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 txBox="1">
            <a:spLocks/>
          </p:cNvSpPr>
          <p:nvPr/>
        </p:nvSpPr>
        <p:spPr>
          <a:xfrm>
            <a:off x="180406" y="1599407"/>
            <a:ext cx="10347894" cy="4789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Detección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necesidades</a:t>
            </a:r>
            <a:r>
              <a:rPr lang="es-ES" b="1" dirty="0" smtClean="0">
                <a:latin typeface="Arial" panose="020B0604020202020204" pitchFamily="34" charset="0"/>
              </a:rPr>
              <a:t> en el marco del seguimiento y la evaluación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Apoyo a la realización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programas</a:t>
            </a:r>
            <a:r>
              <a:rPr lang="es-ES" b="1" dirty="0" smtClean="0">
                <a:latin typeface="Arial" panose="020B0604020202020204" pitchFamily="34" charset="0"/>
              </a:rPr>
              <a:t>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trabajo</a:t>
            </a:r>
            <a:r>
              <a:rPr lang="es-ES" b="1" dirty="0" smtClean="0">
                <a:latin typeface="Arial" panose="020B0604020202020204" pitchFamily="34" charset="0"/>
              </a:rPr>
              <a:t> plurianuales y anuales 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Identificación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lagunas</a:t>
            </a:r>
            <a:r>
              <a:rPr lang="es-ES" b="1" dirty="0" smtClean="0">
                <a:latin typeface="Arial" panose="020B0604020202020204" pitchFamily="34" charset="0"/>
              </a:rPr>
              <a:t> de información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Identificación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fuentes adicionales </a:t>
            </a:r>
            <a:r>
              <a:rPr lang="es-ES" b="1" dirty="0" smtClean="0">
                <a:latin typeface="Arial" panose="020B0604020202020204" pitchFamily="34" charset="0"/>
              </a:rPr>
              <a:t>al sistema de seguimiento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Integración de la información para los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Informes Anuales del Rendimiento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es-ES" b="1" dirty="0" smtClean="0">
              <a:latin typeface="Arial" panose="020B0604020202020204" pitchFamily="34" charset="0"/>
            </a:endParaRP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721661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2" y="5673138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-1800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075" y="408471"/>
            <a:ext cx="9847950" cy="7195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HERRAMIENTAS DE APOYO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PARA EL SEGUIMIENTO Y LA EVALUACIÓN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 txBox="1">
            <a:spLocks/>
          </p:cNvSpPr>
          <p:nvPr/>
        </p:nvSpPr>
        <p:spPr>
          <a:xfrm>
            <a:off x="11151" y="1636052"/>
            <a:ext cx="11641048" cy="4073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Matrices</a:t>
            </a:r>
            <a:r>
              <a:rPr lang="es-ES" b="1" dirty="0" smtClean="0">
                <a:latin typeface="Arial" panose="020B0604020202020204" pitchFamily="34" charset="0"/>
              </a:rPr>
              <a:t> de evaluación por Objetivos Específicos y Objetivo Transversal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Documentos de apoyo para indicadores: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fichas </a:t>
            </a:r>
            <a:r>
              <a:rPr lang="es-ES" b="1" dirty="0" smtClean="0">
                <a:latin typeface="Arial" panose="020B0604020202020204" pitchFamily="34" charset="0"/>
              </a:rPr>
              <a:t>u otros documentos de apoyo</a:t>
            </a:r>
            <a:endParaRPr lang="es-ES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Orientaciones</a:t>
            </a:r>
            <a:r>
              <a:rPr lang="es-ES" b="1" dirty="0" smtClean="0">
                <a:latin typeface="Arial" panose="020B0604020202020204" pitchFamily="34" charset="0"/>
              </a:rPr>
              <a:t> para la realización de evaluaciones </a:t>
            </a:r>
            <a:r>
              <a:rPr lang="es-ES" b="1" dirty="0" err="1" smtClean="0">
                <a:latin typeface="Arial" panose="020B0604020202020204" pitchFamily="34" charset="0"/>
              </a:rPr>
              <a:t>sumativas</a:t>
            </a:r>
            <a:endParaRPr lang="es-ES" b="1" dirty="0" smtClean="0">
              <a:latin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Adaptaciones</a:t>
            </a:r>
            <a:r>
              <a:rPr lang="es-ES" b="1" dirty="0" smtClean="0">
                <a:latin typeface="Arial" panose="020B0604020202020204" pitchFamily="34" charset="0"/>
              </a:rPr>
              <a:t> de las matrices para las evaluaciones de procesos y de logros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Matrices para informes o estudios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específicos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es-ES" b="1" dirty="0" smtClean="0">
              <a:latin typeface="Arial" panose="020B0604020202020204" pitchFamily="34" charset="0"/>
            </a:endParaRP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605091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2" y="5673138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-1800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075" y="408471"/>
            <a:ext cx="9847950" cy="7195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EVALUACIONES REGIONALES SUMATIVAS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 txBox="1">
            <a:spLocks/>
          </p:cNvSpPr>
          <p:nvPr/>
        </p:nvSpPr>
        <p:spPr>
          <a:xfrm>
            <a:off x="11151" y="1636052"/>
            <a:ext cx="11641048" cy="4073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Objetivo transversal: </a:t>
            </a:r>
            <a:r>
              <a:rPr lang="es-ES" b="1" dirty="0" smtClean="0">
                <a:latin typeface="Arial" panose="020B0604020202020204" pitchFamily="34" charset="0"/>
              </a:rPr>
              <a:t>procesos y logros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Perspectiva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género</a:t>
            </a:r>
            <a:r>
              <a:rPr lang="es-ES" b="1" dirty="0" smtClean="0">
                <a:latin typeface="Arial" panose="020B0604020202020204" pitchFamily="34" charset="0"/>
              </a:rPr>
              <a:t>: procesos y logros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Relevo generacional: </a:t>
            </a:r>
            <a:r>
              <a:rPr lang="es-ES" b="1" dirty="0" smtClean="0">
                <a:latin typeface="Arial" panose="020B0604020202020204" pitchFamily="34" charset="0"/>
              </a:rPr>
              <a:t>procesos y logros</a:t>
            </a:r>
            <a:endParaRPr lang="es-ES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Simplificación administrativa: procesos 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Leader</a:t>
            </a:r>
          </a:p>
          <a:p>
            <a:pPr marL="457200" lvl="1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653033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2" y="5673138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-1800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075" y="408471"/>
            <a:ext cx="9847950" cy="7195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EVALUACIONES NACIONALES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 txBox="1">
            <a:spLocks/>
          </p:cNvSpPr>
          <p:nvPr/>
        </p:nvSpPr>
        <p:spPr>
          <a:xfrm>
            <a:off x="0" y="1127982"/>
            <a:ext cx="11641048" cy="67587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Bloque económico</a:t>
            </a:r>
          </a:p>
          <a:p>
            <a:pPr marL="1257300" lvl="2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Evaluación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procesos y logros </a:t>
            </a:r>
            <a:r>
              <a:rPr lang="es-ES" b="1" dirty="0" smtClean="0">
                <a:latin typeface="Arial" panose="020B0604020202020204" pitchFamily="34" charset="0"/>
              </a:rPr>
              <a:t>del  OE1, OE2 y OE3</a:t>
            </a:r>
          </a:p>
          <a:p>
            <a:pPr marL="1257300" lvl="2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Evaluación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OE2</a:t>
            </a:r>
            <a:r>
              <a:rPr lang="es-ES" b="1" dirty="0">
                <a:latin typeface="Arial" panose="020B0604020202020204" pitchFamily="34" charset="0"/>
              </a:rPr>
              <a:t>: competitividad,  productividad y sostenibilidad del sector agrario, especialmente en sectores o modelos de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baja productividad y con dificultades</a:t>
            </a:r>
            <a:endParaRPr lang="es-ES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>
                <a:latin typeface="Arial" panose="020B0604020202020204" pitchFamily="34" charset="0"/>
              </a:rPr>
              <a:t>Bloque </a:t>
            </a:r>
            <a:r>
              <a:rPr lang="es-ES" b="1" dirty="0" smtClean="0">
                <a:latin typeface="Arial" panose="020B0604020202020204" pitchFamily="34" charset="0"/>
              </a:rPr>
              <a:t>ambiental</a:t>
            </a:r>
          </a:p>
          <a:p>
            <a:pPr marL="1257300" lvl="2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>
                <a:latin typeface="Arial" panose="020B0604020202020204" pitchFamily="34" charset="0"/>
              </a:rPr>
              <a:t>Evaluación de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procesos</a:t>
            </a:r>
            <a:r>
              <a:rPr lang="es-ES" b="1" dirty="0" smtClean="0">
                <a:latin typeface="Arial" panose="020B0604020202020204" pitchFamily="34" charset="0"/>
              </a:rPr>
              <a:t> </a:t>
            </a:r>
            <a:r>
              <a:rPr lang="es-ES" b="1" dirty="0">
                <a:latin typeface="Arial" panose="020B0604020202020204" pitchFamily="34" charset="0"/>
              </a:rPr>
              <a:t>de intervenciones del bloque ambiental</a:t>
            </a:r>
          </a:p>
          <a:p>
            <a:pPr marL="1257300" lvl="2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>
                <a:latin typeface="Arial" panose="020B0604020202020204" pitchFamily="34" charset="0"/>
              </a:rPr>
              <a:t>Evaluación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de arquitectura ambiental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>
                <a:latin typeface="Arial" panose="020B0604020202020204" pitchFamily="34" charset="0"/>
              </a:rPr>
              <a:t>Bloque </a:t>
            </a:r>
            <a:r>
              <a:rPr lang="es-ES" b="1" dirty="0" smtClean="0">
                <a:latin typeface="Arial" panose="020B0604020202020204" pitchFamily="34" charset="0"/>
              </a:rPr>
              <a:t>social: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procesos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y logros </a:t>
            </a:r>
            <a:r>
              <a:rPr lang="es-ES" b="1" dirty="0">
                <a:latin typeface="Arial" panose="020B0604020202020204" pitchFamily="34" charset="0"/>
              </a:rPr>
              <a:t>del OE7 y </a:t>
            </a:r>
            <a:r>
              <a:rPr lang="es-ES" b="1" dirty="0" smtClean="0">
                <a:latin typeface="Arial" panose="020B0604020202020204" pitchFamily="34" charset="0"/>
              </a:rPr>
              <a:t>OE8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Objetivo transversal: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coherencia</a:t>
            </a:r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smtClean="0">
                <a:latin typeface="Arial" panose="020B0604020202020204" pitchFamily="34" charset="0"/>
              </a:rPr>
              <a:t>interna y externa y 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logros</a:t>
            </a:r>
            <a:endParaRPr lang="es-ES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1257300" lvl="2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88668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2" y="5673138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-1800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075" y="408471"/>
            <a:ext cx="9847950" cy="7195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OTRAS EVALUACIONES NACIONALES Y ESTUDIOS TEMÁTICOS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DA086EB-DC52-84CE-5F9B-3B33448EEDAF}"/>
              </a:ext>
            </a:extLst>
          </p:cNvPr>
          <p:cNvSpPr txBox="1">
            <a:spLocks/>
          </p:cNvSpPr>
          <p:nvPr/>
        </p:nvSpPr>
        <p:spPr>
          <a:xfrm>
            <a:off x="0" y="1127982"/>
            <a:ext cx="11641048" cy="67587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Derechos de pago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smtClean="0">
                <a:latin typeface="Arial" panose="020B0604020202020204" pitchFamily="34" charset="0"/>
              </a:rPr>
              <a:t>Red </a:t>
            </a:r>
            <a:r>
              <a:rPr lang="es-ES" b="1" smtClean="0">
                <a:latin typeface="Arial" panose="020B0604020202020204" pitchFamily="34" charset="0"/>
              </a:rPr>
              <a:t>Natura</a:t>
            </a:r>
            <a:endParaRPr lang="es-ES" b="1" dirty="0" smtClean="0">
              <a:latin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Siembra directa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Simplificación para los beneficiarios y la administración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Perspectiva de género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Relevo generacional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s-ES" b="1" dirty="0" smtClean="0">
                <a:latin typeface="Arial" panose="020B0604020202020204" pitchFamily="34" charset="0"/>
              </a:rPr>
              <a:t>Leader </a:t>
            </a: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s-ES" b="1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919551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74C6AB9B-0CFC-39C1-5422-E9B1DBD5F5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8668" y="5664509"/>
            <a:ext cx="3870322" cy="8948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4A4984-332C-EB44-7697-BC778F1100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</a:blip>
          <a:srcRect l="-5" t="-11" r="27791" b="56183"/>
          <a:stretch/>
        </p:blipFill>
        <p:spPr>
          <a:xfrm>
            <a:off x="11151" y="0"/>
            <a:ext cx="12204000" cy="6876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F016F1-E1DE-5728-4758-223B0322D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1" y="6407288"/>
            <a:ext cx="12204000" cy="4687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C9E2A43-3645-080A-E563-3B963FDAC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04000" cy="133875"/>
          </a:xfrm>
          <a:prstGeom prst="rect">
            <a:avLst/>
          </a:prstGeom>
        </p:spPr>
      </p:pic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5E9C903C-126F-52B1-8456-45FC2356FF1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547998"/>
            <a:ext cx="1543251" cy="440459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6C01CC4C-64FA-A81C-AB7B-DE10109E5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349" y="205243"/>
            <a:ext cx="8907966" cy="1325563"/>
          </a:xfrm>
        </p:spPr>
        <p:txBody>
          <a:bodyPr/>
          <a:lstStyle/>
          <a:p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Evaluación participativa</a:t>
            </a:r>
            <a:endParaRPr lang="es-E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lipse 1"/>
          <p:cNvSpPr/>
          <p:nvPr/>
        </p:nvSpPr>
        <p:spPr>
          <a:xfrm>
            <a:off x="327731" y="1351679"/>
            <a:ext cx="2053157" cy="1127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Autoridad de gestión</a:t>
            </a:r>
            <a:endParaRPr lang="es-ES" dirty="0"/>
          </a:p>
        </p:txBody>
      </p:sp>
      <p:sp>
        <p:nvSpPr>
          <p:cNvPr id="21" name="Elipse 20"/>
          <p:cNvSpPr/>
          <p:nvPr/>
        </p:nvSpPr>
        <p:spPr>
          <a:xfrm>
            <a:off x="4615129" y="2904020"/>
            <a:ext cx="3413047" cy="13839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Unidades del Ministerio</a:t>
            </a:r>
            <a:endParaRPr lang="es-ES" dirty="0"/>
          </a:p>
        </p:txBody>
      </p:sp>
      <p:sp>
        <p:nvSpPr>
          <p:cNvPr id="6" name="Rectángulo redondeado 5"/>
          <p:cNvSpPr/>
          <p:nvPr/>
        </p:nvSpPr>
        <p:spPr>
          <a:xfrm>
            <a:off x="2119222" y="1301466"/>
            <a:ext cx="1595886" cy="68476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Coordinación</a:t>
            </a:r>
            <a:endParaRPr lang="es-ES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6863749" y="4099214"/>
            <a:ext cx="2024330" cy="68476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Necesidad de información</a:t>
            </a:r>
            <a:endParaRPr lang="es-ES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8775757" y="3636856"/>
            <a:ext cx="1594440" cy="68476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Matriz de evaluación</a:t>
            </a:r>
          </a:p>
        </p:txBody>
      </p:sp>
      <p:sp>
        <p:nvSpPr>
          <p:cNvPr id="24" name="Rectángulo redondeado 23"/>
          <p:cNvSpPr/>
          <p:nvPr/>
        </p:nvSpPr>
        <p:spPr>
          <a:xfrm>
            <a:off x="7299219" y="2608222"/>
            <a:ext cx="2024330" cy="684760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Provisión de datos</a:t>
            </a:r>
            <a:endParaRPr lang="es-ES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9190803" y="2075665"/>
            <a:ext cx="2925646" cy="956804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/>
              <a:t>Detección de conocimiento de calidad: expertos, otros actores clave</a:t>
            </a:r>
            <a:endParaRPr lang="es-ES" sz="1600" dirty="0"/>
          </a:p>
        </p:txBody>
      </p:sp>
      <p:sp>
        <p:nvSpPr>
          <p:cNvPr id="27" name="Elipse 26"/>
          <p:cNvSpPr/>
          <p:nvPr/>
        </p:nvSpPr>
        <p:spPr>
          <a:xfrm>
            <a:off x="5279367" y="1323697"/>
            <a:ext cx="2596547" cy="1653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Ámbitos territoriales </a:t>
            </a:r>
            <a:endParaRPr lang="es-ES" dirty="0"/>
          </a:p>
        </p:txBody>
      </p:sp>
      <p:sp>
        <p:nvSpPr>
          <p:cNvPr id="32" name="Rectángulo redondeado 31"/>
          <p:cNvSpPr/>
          <p:nvPr/>
        </p:nvSpPr>
        <p:spPr>
          <a:xfrm>
            <a:off x="7571613" y="1184660"/>
            <a:ext cx="2267940" cy="684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Evaluaciones propias y </a:t>
            </a:r>
            <a:r>
              <a:rPr lang="es-ES" dirty="0" err="1" smtClean="0">
                <a:solidFill>
                  <a:schemeClr val="tx1"/>
                </a:solidFill>
              </a:rPr>
              <a:t>sumativas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4" name="Elipse 33"/>
          <p:cNvSpPr/>
          <p:nvPr/>
        </p:nvSpPr>
        <p:spPr>
          <a:xfrm>
            <a:off x="232845" y="4435647"/>
            <a:ext cx="2682885" cy="10653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Equipo evaluador</a:t>
            </a:r>
            <a:endParaRPr lang="es-ES" dirty="0"/>
          </a:p>
        </p:txBody>
      </p:sp>
      <p:sp>
        <p:nvSpPr>
          <p:cNvPr id="35" name="Rectángulo redondeado 34"/>
          <p:cNvSpPr/>
          <p:nvPr/>
        </p:nvSpPr>
        <p:spPr>
          <a:xfrm>
            <a:off x="735828" y="5427153"/>
            <a:ext cx="2024330" cy="68476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Matriz de evaluación</a:t>
            </a:r>
            <a:endParaRPr lang="es-ES" dirty="0"/>
          </a:p>
        </p:txBody>
      </p:sp>
      <p:sp>
        <p:nvSpPr>
          <p:cNvPr id="36" name="Rectángulo redondeado 35"/>
          <p:cNvSpPr/>
          <p:nvPr/>
        </p:nvSpPr>
        <p:spPr>
          <a:xfrm>
            <a:off x="2596795" y="5694351"/>
            <a:ext cx="2302765" cy="684760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Desarrollo de la evaluación</a:t>
            </a:r>
            <a:endParaRPr lang="es-ES" dirty="0"/>
          </a:p>
        </p:txBody>
      </p:sp>
      <p:sp>
        <p:nvSpPr>
          <p:cNvPr id="37" name="Rectángulo redondeado 36"/>
          <p:cNvSpPr/>
          <p:nvPr/>
        </p:nvSpPr>
        <p:spPr>
          <a:xfrm>
            <a:off x="5926768" y="5474737"/>
            <a:ext cx="2302765" cy="684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Agregación de resultados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3934573" y="5047618"/>
            <a:ext cx="2302765" cy="684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Orientaciones de homogeneización</a:t>
            </a:r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6777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</TotalTime>
  <Words>357</Words>
  <Application>Microsoft Office PowerPoint</Application>
  <PresentationFormat>Panorámica</PresentationFormat>
  <Paragraphs>80</Paragraphs>
  <Slides>10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Bitter</vt:lpstr>
      <vt:lpstr>Calibri</vt:lpstr>
      <vt:lpstr>Calibri Light</vt:lpstr>
      <vt:lpstr>Tema de Office</vt:lpstr>
      <vt:lpstr>Presentación de PowerPoint</vt:lpstr>
      <vt:lpstr>Contexto de la evaluación del PEPAC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Evaluación participativa</vt:lpstr>
      <vt:lpstr>Presentación de PowerPoint</vt:lpstr>
    </vt:vector>
  </TitlesOfParts>
  <Company>MAPA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García Delgado, Jose Antonio</dc:creator>
  <cp:lastModifiedBy>EVAL</cp:lastModifiedBy>
  <cp:revision>71</cp:revision>
  <dcterms:created xsi:type="dcterms:W3CDTF">2023-09-14T07:58:41Z</dcterms:created>
  <dcterms:modified xsi:type="dcterms:W3CDTF">2023-10-18T08:39:46Z</dcterms:modified>
</cp:coreProperties>
</file>